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5" r:id="rId1"/>
    <p:sldMasterId id="2147483948" r:id="rId2"/>
    <p:sldMasterId id="2147483950" r:id="rId3"/>
    <p:sldMasterId id="2147483683" r:id="rId4"/>
  </p:sldMasterIdLst>
  <p:notesMasterIdLst>
    <p:notesMasterId r:id="rId58"/>
  </p:notesMasterIdLst>
  <p:handoutMasterIdLst>
    <p:handoutMasterId r:id="rId59"/>
  </p:handoutMasterIdLst>
  <p:sldIdLst>
    <p:sldId id="271" r:id="rId5"/>
    <p:sldId id="273" r:id="rId6"/>
    <p:sldId id="272" r:id="rId7"/>
    <p:sldId id="275" r:id="rId8"/>
    <p:sldId id="274" r:id="rId9"/>
    <p:sldId id="276" r:id="rId10"/>
    <p:sldId id="278" r:id="rId11"/>
    <p:sldId id="279" r:id="rId12"/>
    <p:sldId id="280" r:id="rId13"/>
    <p:sldId id="281" r:id="rId14"/>
    <p:sldId id="282" r:id="rId15"/>
    <p:sldId id="283" r:id="rId16"/>
    <p:sldId id="284" r:id="rId17"/>
    <p:sldId id="285" r:id="rId18"/>
    <p:sldId id="286" r:id="rId19"/>
    <p:sldId id="287" r:id="rId20"/>
    <p:sldId id="288" r:id="rId21"/>
    <p:sldId id="291" r:id="rId22"/>
    <p:sldId id="292" r:id="rId23"/>
    <p:sldId id="293" r:id="rId24"/>
    <p:sldId id="295" r:id="rId25"/>
    <p:sldId id="296" r:id="rId26"/>
    <p:sldId id="294" r:id="rId27"/>
    <p:sldId id="297" r:id="rId28"/>
    <p:sldId id="298" r:id="rId29"/>
    <p:sldId id="299" r:id="rId30"/>
    <p:sldId id="301" r:id="rId31"/>
    <p:sldId id="300" r:id="rId32"/>
    <p:sldId id="302" r:id="rId33"/>
    <p:sldId id="303" r:id="rId34"/>
    <p:sldId id="331" r:id="rId35"/>
    <p:sldId id="32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22" r:id="rId49"/>
    <p:sldId id="323" r:id="rId50"/>
    <p:sldId id="324" r:id="rId51"/>
    <p:sldId id="326" r:id="rId52"/>
    <p:sldId id="325" r:id="rId53"/>
    <p:sldId id="327" r:id="rId54"/>
    <p:sldId id="328" r:id="rId55"/>
    <p:sldId id="329" r:id="rId56"/>
    <p:sldId id="330" r:id="rId5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93936"/>
    <a:srgbClr val="66BA36"/>
    <a:srgbClr val="374153"/>
    <a:srgbClr val="FFFF00"/>
    <a:srgbClr val="FFFFFF"/>
    <a:srgbClr val="221815"/>
    <a:srgbClr val="1D1D1A"/>
    <a:srgbClr val="595757"/>
    <a:srgbClr val="91A2BF"/>
    <a:srgbClr val="E4EB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89" autoAdjust="0"/>
    <p:restoredTop sz="96419" autoAdjust="0"/>
  </p:normalViewPr>
  <p:slideViewPr>
    <p:cSldViewPr snapToGrid="0" snapToObjects="1">
      <p:cViewPr varScale="1">
        <p:scale>
          <a:sx n="124" d="100"/>
          <a:sy n="124" d="100"/>
        </p:scale>
        <p:origin x="624"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8/25/25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8/25/25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761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Medium" panose="020B0602020204020303" pitchFamily="34" charset="-79"/>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Text</a:t>
            </a:r>
            <a:r>
              <a:rPr lang="zh-CN" altLang="en-US" dirty="0"/>
              <a:t> 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4"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
        <p:nvSpPr>
          <p:cNvPr id="2" name="内容占位符 2">
            <a:extLst>
              <a:ext uri="{FF2B5EF4-FFF2-40B4-BE49-F238E27FC236}">
                <a16:creationId xmlns:a16="http://schemas.microsoft.com/office/drawing/2014/main" id="{448BE4E0-AC91-8910-4CFD-353EC35F2168}"/>
              </a:ext>
            </a:extLst>
          </p:cNvPr>
          <p:cNvSpPr>
            <a:spLocks noGrp="1"/>
          </p:cNvSpPr>
          <p:nvPr>
            <p:ph sz="half" idx="10" hasCustomPrompt="1"/>
          </p:nvPr>
        </p:nvSpPr>
        <p:spPr>
          <a:xfrm>
            <a:off x="6187108" y="1246908"/>
            <a:ext cx="5400000" cy="511200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61162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hasCustomPrompt="1"/>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放总结和问题为主</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pic>
        <p:nvPicPr>
          <p:cNvPr id="2" name="Picture 2" descr="思考表情包图片-思考表情包模板下载-包图网">
            <a:extLst>
              <a:ext uri="{FF2B5EF4-FFF2-40B4-BE49-F238E27FC236}">
                <a16:creationId xmlns:a16="http://schemas.microsoft.com/office/drawing/2014/main" id="{A4BA1338-979F-0199-7A7F-F5FD4E136223}"/>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二级目录</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stretch>
            <a:fillRect/>
          </a:stretch>
        </p:blipFill>
        <p:spPr>
          <a:xfrm>
            <a:off x="0" y="0"/>
            <a:ext cx="12196763" cy="6858000"/>
          </a:xfrm>
          <a:prstGeom prst="rect">
            <a:avLst/>
          </a:prstGeom>
        </p:spPr>
      </p:pic>
      <p:sp>
        <p:nvSpPr>
          <p:cNvPr id="2" name="TextBox 2"/>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anose="05000000000000000000"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p:cNvSpPr txBox="1"/>
          <p:nvPr userDrawn="1"/>
        </p:nvSpPr>
        <p:spPr>
          <a:xfrm>
            <a:off x="8358978" y="6505275"/>
            <a:ext cx="499730" cy="184666"/>
          </a:xfrm>
          <a:prstGeom prst="rect">
            <a:avLst/>
          </a:prstGeom>
          <a:noFill/>
        </p:spPr>
        <p:txBody>
          <a:bodyPr wrap="square" lIns="0" tIns="0" rIns="0" bIns="0" rtlCol="0">
            <a:spAutoFit/>
          </a:bodyPr>
          <a:lstStyle/>
          <a:p>
            <a:pPr algn="ctr" defTabSz="890270"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p:cNvPicPr>
            <a:picLocks noChangeAspect="1"/>
          </p:cNvPicPr>
          <p:nvPr userDrawn="1"/>
        </p:nvPicPr>
        <p:blipFill>
          <a:blip r:embed="rId3" cstate="print">
            <a:alphaModFix amt="70000"/>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anose="05000000000000000000"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565" rtl="0" eaLnBrk="0" fontAlgn="base" latinLnBrk="0" hangingPunct="0">
              <a:lnSpc>
                <a:spcPct val="100000"/>
              </a:lnSpc>
              <a:spcBef>
                <a:spcPts val="0"/>
              </a:spcBef>
              <a:spcAft>
                <a:spcPct val="0"/>
              </a:spcAft>
              <a:buClr>
                <a:srgbClr val="71B2FF"/>
              </a:buClr>
              <a:buSzPct val="110000"/>
              <a:buFont typeface="+mj-lt"/>
              <a:buNone/>
              <a:defRPr kumimoji="0" lang="zh-CN" altLang="en-US" sz="9600" b="1" i="0" u="none" strike="noStrike" kern="0" cap="none" spc="0" normalizeH="0" baseline="0" dirty="0">
                <a:ln>
                  <a:noFill/>
                </a:ln>
                <a:solidFill>
                  <a:schemeClr val="bg1"/>
                </a:solidFill>
                <a:effectLst/>
                <a:uLnTx/>
                <a:uFillTx/>
                <a:latin typeface="Lexend" pitchFamily="2" charset="0"/>
                <a:ea typeface="微软雅黑" panose="020B0503020204020204" pitchFamily="34" charset="-122"/>
                <a:cs typeface="Futura-Medium" panose="020B0602020204020303" pitchFamily="34" charset="-79"/>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extLst>
      <p:ext uri="{BB962C8B-B14F-4D97-AF65-F5344CB8AC3E}">
        <p14:creationId xmlns:p14="http://schemas.microsoft.com/office/powerpoint/2010/main" val="192027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Medium" panose="020B0602020204020303" pitchFamily="34" charset="-79"/>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Medium" panose="020B0602020204020303" pitchFamily="34" charset="-79"/>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s://github.com/Infrasys-AI/AIInfra" TargetMode="Externa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s://github.com/Infrasys-AI/AIInfra" TargetMode="Externa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0.xml"/><Relationship Id="rId4" Type="http://schemas.openxmlformats.org/officeDocument/2006/relationships/hyperlink" Target="https://github.com/Infrasys-AI/AIInfra"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s://github.com/Infrasys-AI/AIInfra" TargetMode="External"/><Relationship Id="rId2" Type="http://schemas.openxmlformats.org/officeDocument/2006/relationships/theme" Target="../theme/theme4.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495383" y="6499606"/>
            <a:ext cx="728026" cy="261675"/>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000" dirty="0">
              <a:solidFill>
                <a:srgbClr val="374153"/>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073887" y="6538110"/>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rgbClr val="374153"/>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374153"/>
              </a:solidFill>
              <a:latin typeface="Lexend" pitchFamily="2" charset="0"/>
              <a:ea typeface="华文细黑" pitchFamily="2" charset="-122"/>
              <a:cs typeface="Arial" panose="020B0604020202020204" pitchFamily="34" charset="0"/>
            </a:endParaRPr>
          </a:p>
        </p:txBody>
      </p:sp>
      <p:pic>
        <p:nvPicPr>
          <p:cNvPr id="8" name="图片 7">
            <a:extLst>
              <a:ext uri="{FF2B5EF4-FFF2-40B4-BE49-F238E27FC236}">
                <a16:creationId xmlns:a16="http://schemas.microsoft.com/office/drawing/2014/main" id="{DBE738B7-F398-0746-82A7-6856A70110C5}"/>
              </a:ext>
            </a:extLst>
          </p:cNvPr>
          <p:cNvPicPr>
            <a:picLocks noChangeAspect="1"/>
          </p:cNvPicPr>
          <p:nvPr userDrawn="1"/>
        </p:nvPicPr>
        <p:blipFill>
          <a:blip r:embed="rId9" cstate="print">
            <a:alphaModFix amt="70000"/>
            <a:extLst>
              <a:ext uri="{28A0092B-C50C-407E-A947-70E740481C1C}">
                <a14:useLocalDpi xmlns:a14="http://schemas.microsoft.com/office/drawing/2010/main"/>
              </a:ext>
            </a:extLst>
          </a:blip>
          <a:stretch>
            <a:fillRect/>
          </a:stretch>
        </p:blipFill>
        <p:spPr>
          <a:xfrm>
            <a:off x="144287" y="6464008"/>
            <a:ext cx="332871" cy="332871"/>
          </a:xfrm>
          <a:prstGeom prst="ellipse">
            <a:avLst/>
          </a:prstGeom>
          <a:ln w="28575" cap="rnd">
            <a:noFill/>
            <a:prstDash val="solid"/>
          </a:ln>
          <a:effectLst/>
        </p:spPr>
      </p:pic>
      <p:sp>
        <p:nvSpPr>
          <p:cNvPr id="9" name="TextBox 2">
            <a:extLst>
              <a:ext uri="{FF2B5EF4-FFF2-40B4-BE49-F238E27FC236}">
                <a16:creationId xmlns:a16="http://schemas.microsoft.com/office/drawing/2014/main" id="{0021EBA7-FAE3-FF4A-A451-258276F9F3D7}"/>
              </a:ext>
            </a:extLst>
          </p:cNvPr>
          <p:cNvSpPr txBox="1"/>
          <p:nvPr userDrawn="1"/>
        </p:nvSpPr>
        <p:spPr>
          <a:xfrm>
            <a:off x="6172102" y="6499638"/>
            <a:ext cx="5815467" cy="261610"/>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000" b="1" dirty="0">
                <a:solidFill>
                  <a:srgbClr val="374154"/>
                </a:solidFill>
                <a:latin typeface="Lexend" pitchFamily="2" charset="0"/>
                <a:ea typeface="+mj-ea"/>
                <a:cs typeface="Futura-Medium" panose="020B0602020204020303" pitchFamily="34" charset="-79"/>
              </a:rPr>
              <a:t>GitHub</a:t>
            </a:r>
            <a:r>
              <a:rPr lang="zh-CN" altLang="en-US" sz="1000" dirty="0">
                <a:solidFill>
                  <a:srgbClr val="374154"/>
                </a:solidFill>
                <a:latin typeface="Lexend" pitchFamily="2" charset="0"/>
                <a:ea typeface="+mj-ea"/>
                <a:cs typeface="Futura-Medium" panose="020B0602020204020303" pitchFamily="34" charset="-79"/>
              </a:rPr>
              <a:t> </a:t>
            </a:r>
            <a:r>
              <a:rPr lang="en-US" altLang="zh-CN" sz="1000" dirty="0">
                <a:solidFill>
                  <a:srgbClr val="C00000"/>
                </a:solidFill>
                <a:latin typeface="Lexend" pitchFamily="2" charset="0"/>
                <a:ea typeface="+mj-ea"/>
                <a:cs typeface="Futura-Medium" panose="020B0602020204020303" pitchFamily="34" charset="-79"/>
                <a:hlinkClick r:id="rId10">
                  <a:extLst>
                    <a:ext uri="{A12FA001-AC4F-418D-AE19-62706E023703}">
                      <ahyp:hlinkClr xmlns:ahyp="http://schemas.microsoft.com/office/drawing/2018/hyperlinkcolor" val="tx"/>
                    </a:ext>
                  </a:extLst>
                </a:hlinkClick>
              </a:rPr>
              <a:t>github.com/Infrasys-AI/AIInfra</a:t>
            </a:r>
            <a:r>
              <a:rPr lang="zh-CN" altLang="en-US" sz="1000" b="0" kern="1200" dirty="0">
                <a:solidFill>
                  <a:srgbClr val="C00000"/>
                </a:solidFill>
                <a:latin typeface="Lexend" pitchFamily="2" charset="0"/>
                <a:ea typeface="+mj-ea"/>
                <a:cs typeface="Futura-Medium" panose="020B0602020204020303" pitchFamily="34" charset="-79"/>
              </a:rPr>
              <a:t>    </a:t>
            </a:r>
            <a:r>
              <a:rPr lang="en-US" sz="1000" b="1" kern="1200" dirty="0">
                <a:solidFill>
                  <a:srgbClr val="374154"/>
                </a:solidFill>
                <a:latin typeface="Lexend" pitchFamily="2" charset="0"/>
                <a:ea typeface="+mj-ea"/>
                <a:cs typeface="Futura-Medium" panose="020B0602020204020303" pitchFamily="34" charset="-79"/>
              </a:rPr>
              <a:t>book</a:t>
            </a:r>
            <a:r>
              <a:rPr lang="zh-CN" altLang="en-US" sz="1000" b="1" kern="1200" dirty="0">
                <a:solidFill>
                  <a:srgbClr val="374154"/>
                </a:solidFill>
                <a:latin typeface="Lexend" pitchFamily="2" charset="0"/>
                <a:ea typeface="+mj-ea"/>
                <a:cs typeface="Futura-Medium" panose="020B0602020204020303" pitchFamily="34" charset="-79"/>
              </a:rPr>
              <a:t> </a:t>
            </a:r>
            <a:r>
              <a:rPr lang="en" altLang="zh-CN" sz="1000" u="sng" dirty="0" err="1">
                <a:solidFill>
                  <a:srgbClr val="C00000"/>
                </a:solidFill>
                <a:latin typeface="Lexend" pitchFamily="2" charset="0"/>
                <a:ea typeface="+mj-ea"/>
                <a:cs typeface="Futura-Medium" panose="020B0602020204020303" pitchFamily="34" charset="-79"/>
              </a:rPr>
              <a:t>infrasys-ai.github.io</a:t>
            </a:r>
            <a:endParaRPr lang="en" altLang="zh-CN" sz="1000" u="sng" dirty="0">
              <a:solidFill>
                <a:srgbClr val="C00000"/>
              </a:solidFill>
              <a:latin typeface="Lexend" pitchFamily="2" charset="0"/>
              <a:ea typeface="+mj-ea"/>
              <a:cs typeface="Futura-Medium" panose="020B0602020204020303" pitchFamily="34" charset="-79"/>
            </a:endParaRPr>
          </a:p>
        </p:txBody>
      </p:sp>
      <p:sp>
        <p:nvSpPr>
          <p:cNvPr id="10" name="Rectangle 15">
            <a:extLst>
              <a:ext uri="{FF2B5EF4-FFF2-40B4-BE49-F238E27FC236}">
                <a16:creationId xmlns:a16="http://schemas.microsoft.com/office/drawing/2014/main" id="{B1CCA0BD-7523-410F-69AA-9DBA589B8CB9}"/>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85" name="组合 84">
            <a:extLst>
              <a:ext uri="{FF2B5EF4-FFF2-40B4-BE49-F238E27FC236}">
                <a16:creationId xmlns:a16="http://schemas.microsoft.com/office/drawing/2014/main" id="{0AEADF86-8F19-19C7-EAC1-CDEB2046C5B9}"/>
              </a:ext>
            </a:extLst>
          </p:cNvPr>
          <p:cNvGrpSpPr/>
          <p:nvPr userDrawn="1"/>
        </p:nvGrpSpPr>
        <p:grpSpPr>
          <a:xfrm>
            <a:off x="12497085" y="3327980"/>
            <a:ext cx="1214711" cy="3499198"/>
            <a:chOff x="12438524" y="3358802"/>
            <a:chExt cx="1214711" cy="3499198"/>
          </a:xfrm>
        </p:grpSpPr>
        <p:sp>
          <p:nvSpPr>
            <p:cNvPr id="86" name="矩形 85">
              <a:extLst>
                <a:ext uri="{FF2B5EF4-FFF2-40B4-BE49-F238E27FC236}">
                  <a16:creationId xmlns:a16="http://schemas.microsoft.com/office/drawing/2014/main" id="{F6638CC1-9C62-8D56-0FC7-AFD38A242C7F}"/>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87" name="Group 18">
              <a:extLst>
                <a:ext uri="{FF2B5EF4-FFF2-40B4-BE49-F238E27FC236}">
                  <a16:creationId xmlns:a16="http://schemas.microsoft.com/office/drawing/2014/main" id="{77876179-7B16-E1A3-8D6A-0BA80C9B6EB4}"/>
                </a:ext>
              </a:extLst>
            </p:cNvPr>
            <p:cNvGrpSpPr>
              <a:grpSpLocks/>
            </p:cNvGrpSpPr>
            <p:nvPr/>
          </p:nvGrpSpPr>
          <p:grpSpPr bwMode="auto">
            <a:xfrm>
              <a:off x="12552504" y="3727418"/>
              <a:ext cx="986752" cy="182532"/>
              <a:chOff x="5893" y="2387"/>
              <a:chExt cx="466" cy="115"/>
            </a:xfrm>
          </p:grpSpPr>
          <p:sp>
            <p:nvSpPr>
              <p:cNvPr id="148" name="Rectangle 19">
                <a:extLst>
                  <a:ext uri="{FF2B5EF4-FFF2-40B4-BE49-F238E27FC236}">
                    <a16:creationId xmlns:a16="http://schemas.microsoft.com/office/drawing/2014/main" id="{6532F44B-B2F8-6999-0506-AC02253DDFD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0">
                <a:extLst>
                  <a:ext uri="{FF2B5EF4-FFF2-40B4-BE49-F238E27FC236}">
                    <a16:creationId xmlns:a16="http://schemas.microsoft.com/office/drawing/2014/main" id="{1620BAAC-5C71-11F8-473A-7B5DC9A28ED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0" name="Rectangle 21">
                <a:extLst>
                  <a:ext uri="{FF2B5EF4-FFF2-40B4-BE49-F238E27FC236}">
                    <a16:creationId xmlns:a16="http://schemas.microsoft.com/office/drawing/2014/main" id="{BA6A9A36-1273-8EDE-3046-B695CBC69A7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1" name="Rectangle 22">
                <a:extLst>
                  <a:ext uri="{FF2B5EF4-FFF2-40B4-BE49-F238E27FC236}">
                    <a16:creationId xmlns:a16="http://schemas.microsoft.com/office/drawing/2014/main" id="{FB1E8CD3-9AAB-966E-FAED-2BCF0A2C6C7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23">
              <a:extLst>
                <a:ext uri="{FF2B5EF4-FFF2-40B4-BE49-F238E27FC236}">
                  <a16:creationId xmlns:a16="http://schemas.microsoft.com/office/drawing/2014/main" id="{73BC7F8F-1033-3C0C-489E-75BBABD648D5}"/>
                </a:ext>
              </a:extLst>
            </p:cNvPr>
            <p:cNvGrpSpPr>
              <a:grpSpLocks/>
            </p:cNvGrpSpPr>
            <p:nvPr/>
          </p:nvGrpSpPr>
          <p:grpSpPr bwMode="auto">
            <a:xfrm>
              <a:off x="12552504" y="3943282"/>
              <a:ext cx="986752" cy="182532"/>
              <a:chOff x="5893" y="2523"/>
              <a:chExt cx="466" cy="115"/>
            </a:xfrm>
          </p:grpSpPr>
          <p:sp>
            <p:nvSpPr>
              <p:cNvPr id="144" name="Rectangle 24">
                <a:extLst>
                  <a:ext uri="{FF2B5EF4-FFF2-40B4-BE49-F238E27FC236}">
                    <a16:creationId xmlns:a16="http://schemas.microsoft.com/office/drawing/2014/main" id="{24715ABA-FA1D-3004-EA79-D9FBE8FEC6C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5">
                <a:extLst>
                  <a:ext uri="{FF2B5EF4-FFF2-40B4-BE49-F238E27FC236}">
                    <a16:creationId xmlns:a16="http://schemas.microsoft.com/office/drawing/2014/main" id="{86541857-2C9D-32A4-F7E2-9F61FC5920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6">
                <a:extLst>
                  <a:ext uri="{FF2B5EF4-FFF2-40B4-BE49-F238E27FC236}">
                    <a16:creationId xmlns:a16="http://schemas.microsoft.com/office/drawing/2014/main" id="{AEF920D3-00BA-33A6-915C-5DC727F27AA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7">
                <a:extLst>
                  <a:ext uri="{FF2B5EF4-FFF2-40B4-BE49-F238E27FC236}">
                    <a16:creationId xmlns:a16="http://schemas.microsoft.com/office/drawing/2014/main" id="{B14C9BB4-49DC-6EEF-678C-AD2B1DC083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28">
              <a:extLst>
                <a:ext uri="{FF2B5EF4-FFF2-40B4-BE49-F238E27FC236}">
                  <a16:creationId xmlns:a16="http://schemas.microsoft.com/office/drawing/2014/main" id="{AE7F7EB6-852B-E648-26B4-02820AB68979}"/>
                </a:ext>
              </a:extLst>
            </p:cNvPr>
            <p:cNvGrpSpPr>
              <a:grpSpLocks/>
            </p:cNvGrpSpPr>
            <p:nvPr/>
          </p:nvGrpSpPr>
          <p:grpSpPr bwMode="auto">
            <a:xfrm>
              <a:off x="12552504" y="4159146"/>
              <a:ext cx="986752" cy="182532"/>
              <a:chOff x="5893" y="2659"/>
              <a:chExt cx="466" cy="115"/>
            </a:xfrm>
          </p:grpSpPr>
          <p:sp>
            <p:nvSpPr>
              <p:cNvPr id="140" name="Rectangle 29">
                <a:extLst>
                  <a:ext uri="{FF2B5EF4-FFF2-40B4-BE49-F238E27FC236}">
                    <a16:creationId xmlns:a16="http://schemas.microsoft.com/office/drawing/2014/main" id="{61CA1103-02AA-6AF6-8D80-931C7ED2CD8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0">
                <a:extLst>
                  <a:ext uri="{FF2B5EF4-FFF2-40B4-BE49-F238E27FC236}">
                    <a16:creationId xmlns:a16="http://schemas.microsoft.com/office/drawing/2014/main" id="{80B68643-05C8-4BB7-987F-483FA4E8DEC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31">
                <a:extLst>
                  <a:ext uri="{FF2B5EF4-FFF2-40B4-BE49-F238E27FC236}">
                    <a16:creationId xmlns:a16="http://schemas.microsoft.com/office/drawing/2014/main" id="{876A7B84-75AE-5C10-C49E-6793CD815E04}"/>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32">
                <a:extLst>
                  <a:ext uri="{FF2B5EF4-FFF2-40B4-BE49-F238E27FC236}">
                    <a16:creationId xmlns:a16="http://schemas.microsoft.com/office/drawing/2014/main" id="{7342F917-18E5-EC25-BDA8-7DE487BFA23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33">
              <a:extLst>
                <a:ext uri="{FF2B5EF4-FFF2-40B4-BE49-F238E27FC236}">
                  <a16:creationId xmlns:a16="http://schemas.microsoft.com/office/drawing/2014/main" id="{FF7EF3DB-2AEE-B2F1-7DA4-1E7AF53AC176}"/>
                </a:ext>
              </a:extLst>
            </p:cNvPr>
            <p:cNvGrpSpPr>
              <a:grpSpLocks/>
            </p:cNvGrpSpPr>
            <p:nvPr/>
          </p:nvGrpSpPr>
          <p:grpSpPr bwMode="auto">
            <a:xfrm>
              <a:off x="12552504" y="3511551"/>
              <a:ext cx="986752" cy="188882"/>
              <a:chOff x="5893" y="2251"/>
              <a:chExt cx="466" cy="119"/>
            </a:xfrm>
          </p:grpSpPr>
          <p:sp>
            <p:nvSpPr>
              <p:cNvPr id="136" name="Rectangle 34">
                <a:extLst>
                  <a:ext uri="{FF2B5EF4-FFF2-40B4-BE49-F238E27FC236}">
                    <a16:creationId xmlns:a16="http://schemas.microsoft.com/office/drawing/2014/main" id="{F37D03F4-F3C9-224D-BBF4-4279E1CEAFC0}"/>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7" name="Rectangle 35">
                <a:extLst>
                  <a:ext uri="{FF2B5EF4-FFF2-40B4-BE49-F238E27FC236}">
                    <a16:creationId xmlns:a16="http://schemas.microsoft.com/office/drawing/2014/main" id="{8F59D7B8-689E-8FB8-1E02-09945DA1FBE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6">
                <a:extLst>
                  <a:ext uri="{FF2B5EF4-FFF2-40B4-BE49-F238E27FC236}">
                    <a16:creationId xmlns:a16="http://schemas.microsoft.com/office/drawing/2014/main" id="{6693BB7C-4324-2789-3AA5-85C18A67BA21}"/>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7">
                <a:extLst>
                  <a:ext uri="{FF2B5EF4-FFF2-40B4-BE49-F238E27FC236}">
                    <a16:creationId xmlns:a16="http://schemas.microsoft.com/office/drawing/2014/main" id="{CF2C26E7-0DEB-C5CC-A760-DF63F577BD0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38">
              <a:extLst>
                <a:ext uri="{FF2B5EF4-FFF2-40B4-BE49-F238E27FC236}">
                  <a16:creationId xmlns:a16="http://schemas.microsoft.com/office/drawing/2014/main" id="{A80EEF1D-B529-4CA5-01FD-8D63F901B524}"/>
                </a:ext>
              </a:extLst>
            </p:cNvPr>
            <p:cNvGrpSpPr>
              <a:grpSpLocks/>
            </p:cNvGrpSpPr>
            <p:nvPr/>
          </p:nvGrpSpPr>
          <p:grpSpPr bwMode="auto">
            <a:xfrm>
              <a:off x="12552504" y="4519449"/>
              <a:ext cx="986752" cy="182532"/>
              <a:chOff x="5893" y="2886"/>
              <a:chExt cx="466" cy="115"/>
            </a:xfrm>
          </p:grpSpPr>
          <p:sp>
            <p:nvSpPr>
              <p:cNvPr id="132" name="Rectangle 39">
                <a:extLst>
                  <a:ext uri="{FF2B5EF4-FFF2-40B4-BE49-F238E27FC236}">
                    <a16:creationId xmlns:a16="http://schemas.microsoft.com/office/drawing/2014/main" id="{066D2F99-CE52-54EB-B08C-E011F57A223F}"/>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0">
                <a:extLst>
                  <a:ext uri="{FF2B5EF4-FFF2-40B4-BE49-F238E27FC236}">
                    <a16:creationId xmlns:a16="http://schemas.microsoft.com/office/drawing/2014/main" id="{88046BCF-8C13-A289-2F92-C6DD36B292B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41">
                <a:extLst>
                  <a:ext uri="{FF2B5EF4-FFF2-40B4-BE49-F238E27FC236}">
                    <a16:creationId xmlns:a16="http://schemas.microsoft.com/office/drawing/2014/main" id="{8BC11A18-A2FD-25D2-AAF7-73819B2395A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42">
                <a:extLst>
                  <a:ext uri="{FF2B5EF4-FFF2-40B4-BE49-F238E27FC236}">
                    <a16:creationId xmlns:a16="http://schemas.microsoft.com/office/drawing/2014/main" id="{E3E314AE-9308-8C07-8C9F-95CBDE08E1F8}"/>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43">
              <a:extLst>
                <a:ext uri="{FF2B5EF4-FFF2-40B4-BE49-F238E27FC236}">
                  <a16:creationId xmlns:a16="http://schemas.microsoft.com/office/drawing/2014/main" id="{B227D926-C2E9-59FE-2A6F-8BDA96BF4267}"/>
                </a:ext>
              </a:extLst>
            </p:cNvPr>
            <p:cNvGrpSpPr>
              <a:grpSpLocks/>
            </p:cNvGrpSpPr>
            <p:nvPr/>
          </p:nvGrpSpPr>
          <p:grpSpPr bwMode="auto">
            <a:xfrm>
              <a:off x="12552504" y="4735313"/>
              <a:ext cx="986752" cy="182532"/>
              <a:chOff x="5893" y="3022"/>
              <a:chExt cx="466" cy="115"/>
            </a:xfrm>
          </p:grpSpPr>
          <p:sp>
            <p:nvSpPr>
              <p:cNvPr id="128" name="Rectangle 44">
                <a:extLst>
                  <a:ext uri="{FF2B5EF4-FFF2-40B4-BE49-F238E27FC236}">
                    <a16:creationId xmlns:a16="http://schemas.microsoft.com/office/drawing/2014/main" id="{DF54FF05-0B42-90A0-065B-992DCFEF7E15}"/>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5">
                <a:extLst>
                  <a:ext uri="{FF2B5EF4-FFF2-40B4-BE49-F238E27FC236}">
                    <a16:creationId xmlns:a16="http://schemas.microsoft.com/office/drawing/2014/main" id="{EF03EFFD-7A1D-7426-82C2-765299EBD8D6}"/>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6">
                <a:extLst>
                  <a:ext uri="{FF2B5EF4-FFF2-40B4-BE49-F238E27FC236}">
                    <a16:creationId xmlns:a16="http://schemas.microsoft.com/office/drawing/2014/main" id="{AE02F522-F4F2-A090-89A6-A130CB2CFEA7}"/>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7">
                <a:extLst>
                  <a:ext uri="{FF2B5EF4-FFF2-40B4-BE49-F238E27FC236}">
                    <a16:creationId xmlns:a16="http://schemas.microsoft.com/office/drawing/2014/main" id="{86041F9D-F90E-1CDE-56AE-C530DC17A9F1}"/>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48">
              <a:extLst>
                <a:ext uri="{FF2B5EF4-FFF2-40B4-BE49-F238E27FC236}">
                  <a16:creationId xmlns:a16="http://schemas.microsoft.com/office/drawing/2014/main" id="{3C5C1BC9-B054-55E5-60A7-FE9E65BD106A}"/>
                </a:ext>
              </a:extLst>
            </p:cNvPr>
            <p:cNvGrpSpPr>
              <a:grpSpLocks/>
            </p:cNvGrpSpPr>
            <p:nvPr/>
          </p:nvGrpSpPr>
          <p:grpSpPr bwMode="auto">
            <a:xfrm>
              <a:off x="12552504" y="4951179"/>
              <a:ext cx="986752" cy="182532"/>
              <a:chOff x="5893" y="3158"/>
              <a:chExt cx="466" cy="115"/>
            </a:xfrm>
          </p:grpSpPr>
          <p:sp>
            <p:nvSpPr>
              <p:cNvPr id="124" name="Rectangle 49">
                <a:extLst>
                  <a:ext uri="{FF2B5EF4-FFF2-40B4-BE49-F238E27FC236}">
                    <a16:creationId xmlns:a16="http://schemas.microsoft.com/office/drawing/2014/main" id="{6B0D697A-254D-9733-F85C-AAC717311AC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0">
                <a:extLst>
                  <a:ext uri="{FF2B5EF4-FFF2-40B4-BE49-F238E27FC236}">
                    <a16:creationId xmlns:a16="http://schemas.microsoft.com/office/drawing/2014/main" id="{CE3C35E2-E520-12BC-17CB-CEE8C1D38F9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51">
                <a:extLst>
                  <a:ext uri="{FF2B5EF4-FFF2-40B4-BE49-F238E27FC236}">
                    <a16:creationId xmlns:a16="http://schemas.microsoft.com/office/drawing/2014/main" id="{85924030-0D3A-B5D8-E4B7-E237926BD7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52">
                <a:extLst>
                  <a:ext uri="{FF2B5EF4-FFF2-40B4-BE49-F238E27FC236}">
                    <a16:creationId xmlns:a16="http://schemas.microsoft.com/office/drawing/2014/main" id="{10EF9E83-E331-7B01-10B1-CC4DC0DCA0A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53">
              <a:extLst>
                <a:ext uri="{FF2B5EF4-FFF2-40B4-BE49-F238E27FC236}">
                  <a16:creationId xmlns:a16="http://schemas.microsoft.com/office/drawing/2014/main" id="{847F1E52-49C6-FD54-5AA5-EB54B1B574AE}"/>
                </a:ext>
              </a:extLst>
            </p:cNvPr>
            <p:cNvGrpSpPr>
              <a:grpSpLocks/>
            </p:cNvGrpSpPr>
            <p:nvPr/>
          </p:nvGrpSpPr>
          <p:grpSpPr bwMode="auto">
            <a:xfrm>
              <a:off x="12552504" y="5311482"/>
              <a:ext cx="986752" cy="182532"/>
              <a:chOff x="5893" y="3385"/>
              <a:chExt cx="466" cy="115"/>
            </a:xfrm>
          </p:grpSpPr>
          <p:sp>
            <p:nvSpPr>
              <p:cNvPr id="120" name="Rectangle 54">
                <a:extLst>
                  <a:ext uri="{FF2B5EF4-FFF2-40B4-BE49-F238E27FC236}">
                    <a16:creationId xmlns:a16="http://schemas.microsoft.com/office/drawing/2014/main" id="{E08535AB-3B71-9539-810C-1A6735806AB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5">
                <a:extLst>
                  <a:ext uri="{FF2B5EF4-FFF2-40B4-BE49-F238E27FC236}">
                    <a16:creationId xmlns:a16="http://schemas.microsoft.com/office/drawing/2014/main" id="{B590FED6-5C84-00D0-5F7C-80FD9225FC92}"/>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6">
                <a:extLst>
                  <a:ext uri="{FF2B5EF4-FFF2-40B4-BE49-F238E27FC236}">
                    <a16:creationId xmlns:a16="http://schemas.microsoft.com/office/drawing/2014/main" id="{01844FD0-B873-774A-DD3A-6147E134A70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7">
                <a:extLst>
                  <a:ext uri="{FF2B5EF4-FFF2-40B4-BE49-F238E27FC236}">
                    <a16:creationId xmlns:a16="http://schemas.microsoft.com/office/drawing/2014/main" id="{50B52979-E217-B9D6-E9B9-08033732C14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58">
              <a:extLst>
                <a:ext uri="{FF2B5EF4-FFF2-40B4-BE49-F238E27FC236}">
                  <a16:creationId xmlns:a16="http://schemas.microsoft.com/office/drawing/2014/main" id="{51AA072F-E687-74E9-C196-D42E647AE47E}"/>
                </a:ext>
              </a:extLst>
            </p:cNvPr>
            <p:cNvGrpSpPr>
              <a:grpSpLocks/>
            </p:cNvGrpSpPr>
            <p:nvPr/>
          </p:nvGrpSpPr>
          <p:grpSpPr bwMode="auto">
            <a:xfrm>
              <a:off x="12552504" y="5527346"/>
              <a:ext cx="986752" cy="182532"/>
              <a:chOff x="5893" y="3521"/>
              <a:chExt cx="466" cy="115"/>
            </a:xfrm>
          </p:grpSpPr>
          <p:sp>
            <p:nvSpPr>
              <p:cNvPr id="116" name="Rectangle 59">
                <a:extLst>
                  <a:ext uri="{FF2B5EF4-FFF2-40B4-BE49-F238E27FC236}">
                    <a16:creationId xmlns:a16="http://schemas.microsoft.com/office/drawing/2014/main" id="{D621B429-7919-AF40-BA85-51D22787AA5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0">
                <a:extLst>
                  <a:ext uri="{FF2B5EF4-FFF2-40B4-BE49-F238E27FC236}">
                    <a16:creationId xmlns:a16="http://schemas.microsoft.com/office/drawing/2014/main" id="{7C4867DE-F109-4BEF-392F-567F6C68131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61">
                <a:extLst>
                  <a:ext uri="{FF2B5EF4-FFF2-40B4-BE49-F238E27FC236}">
                    <a16:creationId xmlns:a16="http://schemas.microsoft.com/office/drawing/2014/main" id="{0646C962-F88C-07CA-AD64-1211E2122D7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62">
                <a:extLst>
                  <a:ext uri="{FF2B5EF4-FFF2-40B4-BE49-F238E27FC236}">
                    <a16:creationId xmlns:a16="http://schemas.microsoft.com/office/drawing/2014/main" id="{91239E2F-E652-A0A6-A274-1A2D69BA49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63">
              <a:extLst>
                <a:ext uri="{FF2B5EF4-FFF2-40B4-BE49-F238E27FC236}">
                  <a16:creationId xmlns:a16="http://schemas.microsoft.com/office/drawing/2014/main" id="{5690423E-29EC-021A-6B1F-8A4C016C38DB}"/>
                </a:ext>
              </a:extLst>
            </p:cNvPr>
            <p:cNvGrpSpPr>
              <a:grpSpLocks/>
            </p:cNvGrpSpPr>
            <p:nvPr/>
          </p:nvGrpSpPr>
          <p:grpSpPr bwMode="auto">
            <a:xfrm>
              <a:off x="12552504" y="5743210"/>
              <a:ext cx="986752" cy="182532"/>
              <a:chOff x="5893" y="3657"/>
              <a:chExt cx="466" cy="115"/>
            </a:xfrm>
          </p:grpSpPr>
          <p:sp>
            <p:nvSpPr>
              <p:cNvPr id="112" name="Rectangle 64">
                <a:extLst>
                  <a:ext uri="{FF2B5EF4-FFF2-40B4-BE49-F238E27FC236}">
                    <a16:creationId xmlns:a16="http://schemas.microsoft.com/office/drawing/2014/main" id="{EB1860FB-7714-0CF4-091E-1F0252DD5991}"/>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5">
                <a:extLst>
                  <a:ext uri="{FF2B5EF4-FFF2-40B4-BE49-F238E27FC236}">
                    <a16:creationId xmlns:a16="http://schemas.microsoft.com/office/drawing/2014/main" id="{455C3C32-D55F-CA66-2C73-97D5EDC596F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6">
                <a:extLst>
                  <a:ext uri="{FF2B5EF4-FFF2-40B4-BE49-F238E27FC236}">
                    <a16:creationId xmlns:a16="http://schemas.microsoft.com/office/drawing/2014/main" id="{2507892E-5A59-3DA1-2787-2809A83FF0C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7">
                <a:extLst>
                  <a:ext uri="{FF2B5EF4-FFF2-40B4-BE49-F238E27FC236}">
                    <a16:creationId xmlns:a16="http://schemas.microsoft.com/office/drawing/2014/main" id="{FCE5A25C-3D73-715B-597E-9C79E89178A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68">
              <a:extLst>
                <a:ext uri="{FF2B5EF4-FFF2-40B4-BE49-F238E27FC236}">
                  <a16:creationId xmlns:a16="http://schemas.microsoft.com/office/drawing/2014/main" id="{C39F9DFE-3F4F-4661-970E-0C8EE9EDE59B}"/>
                </a:ext>
              </a:extLst>
            </p:cNvPr>
            <p:cNvGrpSpPr>
              <a:grpSpLocks/>
            </p:cNvGrpSpPr>
            <p:nvPr/>
          </p:nvGrpSpPr>
          <p:grpSpPr bwMode="auto">
            <a:xfrm>
              <a:off x="12552504" y="6103513"/>
              <a:ext cx="986752" cy="182532"/>
              <a:chOff x="5893" y="3884"/>
              <a:chExt cx="466" cy="115"/>
            </a:xfrm>
          </p:grpSpPr>
          <p:sp>
            <p:nvSpPr>
              <p:cNvPr id="108" name="Rectangle 69">
                <a:extLst>
                  <a:ext uri="{FF2B5EF4-FFF2-40B4-BE49-F238E27FC236}">
                    <a16:creationId xmlns:a16="http://schemas.microsoft.com/office/drawing/2014/main" id="{CC362880-D61F-0C37-893C-7B0121EAEE80}"/>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0">
                <a:extLst>
                  <a:ext uri="{FF2B5EF4-FFF2-40B4-BE49-F238E27FC236}">
                    <a16:creationId xmlns:a16="http://schemas.microsoft.com/office/drawing/2014/main" id="{DCFAC9A1-CF8B-41B7-5932-E782FD1BFC4B}"/>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71">
                <a:extLst>
                  <a:ext uri="{FF2B5EF4-FFF2-40B4-BE49-F238E27FC236}">
                    <a16:creationId xmlns:a16="http://schemas.microsoft.com/office/drawing/2014/main" id="{693CB43B-4D4C-5775-2D55-B9E64FC9C6F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72">
                <a:extLst>
                  <a:ext uri="{FF2B5EF4-FFF2-40B4-BE49-F238E27FC236}">
                    <a16:creationId xmlns:a16="http://schemas.microsoft.com/office/drawing/2014/main" id="{9E76542D-2002-825A-FA6C-7753124F1A29}"/>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8" name="Group 73">
              <a:extLst>
                <a:ext uri="{FF2B5EF4-FFF2-40B4-BE49-F238E27FC236}">
                  <a16:creationId xmlns:a16="http://schemas.microsoft.com/office/drawing/2014/main" id="{8D8D483D-D824-812D-A96B-41C38C3B2C94}"/>
                </a:ext>
              </a:extLst>
            </p:cNvPr>
            <p:cNvGrpSpPr>
              <a:grpSpLocks/>
            </p:cNvGrpSpPr>
            <p:nvPr/>
          </p:nvGrpSpPr>
          <p:grpSpPr bwMode="auto">
            <a:xfrm>
              <a:off x="12552504" y="6328901"/>
              <a:ext cx="986752" cy="182532"/>
              <a:chOff x="5893" y="4026"/>
              <a:chExt cx="466" cy="115"/>
            </a:xfrm>
          </p:grpSpPr>
          <p:sp>
            <p:nvSpPr>
              <p:cNvPr id="104" name="Rectangle 74">
                <a:extLst>
                  <a:ext uri="{FF2B5EF4-FFF2-40B4-BE49-F238E27FC236}">
                    <a16:creationId xmlns:a16="http://schemas.microsoft.com/office/drawing/2014/main" id="{5139DAC4-1B3F-7CA3-73CB-09EA774AA3F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5">
                <a:extLst>
                  <a:ext uri="{FF2B5EF4-FFF2-40B4-BE49-F238E27FC236}">
                    <a16:creationId xmlns:a16="http://schemas.microsoft.com/office/drawing/2014/main" id="{37C172BE-5191-A4F6-6737-5F8B58EE450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6">
                <a:extLst>
                  <a:ext uri="{FF2B5EF4-FFF2-40B4-BE49-F238E27FC236}">
                    <a16:creationId xmlns:a16="http://schemas.microsoft.com/office/drawing/2014/main" id="{57938373-BC73-BF99-8183-4ED92A3E12E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7">
                <a:extLst>
                  <a:ext uri="{FF2B5EF4-FFF2-40B4-BE49-F238E27FC236}">
                    <a16:creationId xmlns:a16="http://schemas.microsoft.com/office/drawing/2014/main" id="{ACCB12D4-3673-8583-F168-C502B1572CD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9" name="Group 78">
              <a:extLst>
                <a:ext uri="{FF2B5EF4-FFF2-40B4-BE49-F238E27FC236}">
                  <a16:creationId xmlns:a16="http://schemas.microsoft.com/office/drawing/2014/main" id="{497AFE23-5F11-0198-08E6-3D027AAAB273}"/>
                </a:ext>
              </a:extLst>
            </p:cNvPr>
            <p:cNvGrpSpPr>
              <a:grpSpLocks/>
            </p:cNvGrpSpPr>
            <p:nvPr/>
          </p:nvGrpSpPr>
          <p:grpSpPr bwMode="auto">
            <a:xfrm>
              <a:off x="12552504" y="6552703"/>
              <a:ext cx="986752" cy="182532"/>
              <a:chOff x="5893" y="4167"/>
              <a:chExt cx="466" cy="115"/>
            </a:xfrm>
          </p:grpSpPr>
          <p:sp>
            <p:nvSpPr>
              <p:cNvPr id="100" name="Rectangle 79">
                <a:extLst>
                  <a:ext uri="{FF2B5EF4-FFF2-40B4-BE49-F238E27FC236}">
                    <a16:creationId xmlns:a16="http://schemas.microsoft.com/office/drawing/2014/main" id="{E4694EA4-90CF-617A-291F-9D5FC8F9F324}"/>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0">
                <a:extLst>
                  <a:ext uri="{FF2B5EF4-FFF2-40B4-BE49-F238E27FC236}">
                    <a16:creationId xmlns:a16="http://schemas.microsoft.com/office/drawing/2014/main" id="{42519FFB-FA93-3CEA-7013-CDB495F46FE5}"/>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81">
                <a:extLst>
                  <a:ext uri="{FF2B5EF4-FFF2-40B4-BE49-F238E27FC236}">
                    <a16:creationId xmlns:a16="http://schemas.microsoft.com/office/drawing/2014/main" id="{0AF2FBD7-34E3-D51F-C609-7F51823AF7E3}"/>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82">
                <a:extLst>
                  <a:ext uri="{FF2B5EF4-FFF2-40B4-BE49-F238E27FC236}">
                    <a16:creationId xmlns:a16="http://schemas.microsoft.com/office/drawing/2014/main" id="{C9D4C74F-DB46-9C5D-B7BF-E2A136D4EE2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2" name="Rectangle 83">
            <a:extLst>
              <a:ext uri="{FF2B5EF4-FFF2-40B4-BE49-F238E27FC236}">
                <a16:creationId xmlns:a16="http://schemas.microsoft.com/office/drawing/2014/main" id="{E17F8D68-0A58-4CB6-354E-13C9614A8C4E}"/>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3" name="组合 152">
            <a:extLst>
              <a:ext uri="{FF2B5EF4-FFF2-40B4-BE49-F238E27FC236}">
                <a16:creationId xmlns:a16="http://schemas.microsoft.com/office/drawing/2014/main" id="{7AC5DB3B-B2B2-9FAF-8287-761613ADE179}"/>
              </a:ext>
            </a:extLst>
          </p:cNvPr>
          <p:cNvGrpSpPr/>
          <p:nvPr userDrawn="1"/>
        </p:nvGrpSpPr>
        <p:grpSpPr>
          <a:xfrm>
            <a:off x="12497084" y="1426593"/>
            <a:ext cx="1214711" cy="358713"/>
            <a:chOff x="12497084" y="2812490"/>
            <a:chExt cx="1214711" cy="358713"/>
          </a:xfrm>
        </p:grpSpPr>
        <p:sp>
          <p:nvSpPr>
            <p:cNvPr id="154" name="矩形 153">
              <a:extLst>
                <a:ext uri="{FF2B5EF4-FFF2-40B4-BE49-F238E27FC236}">
                  <a16:creationId xmlns:a16="http://schemas.microsoft.com/office/drawing/2014/main" id="{B97423B5-2FA2-0A8D-741E-401A2589F1C5}"/>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5" name="Rectangle 34">
              <a:extLst>
                <a:ext uri="{FF2B5EF4-FFF2-40B4-BE49-F238E27FC236}">
                  <a16:creationId xmlns:a16="http://schemas.microsoft.com/office/drawing/2014/main" id="{20318C0B-3608-AE55-1334-415EB2CA7B4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6" name="Rectangle 35">
              <a:extLst>
                <a:ext uri="{FF2B5EF4-FFF2-40B4-BE49-F238E27FC236}">
                  <a16:creationId xmlns:a16="http://schemas.microsoft.com/office/drawing/2014/main" id="{964A9AC7-A813-EB99-F6E4-AF4DDBA810C8}"/>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7" name="Rectangle 36">
              <a:extLst>
                <a:ext uri="{FF2B5EF4-FFF2-40B4-BE49-F238E27FC236}">
                  <a16:creationId xmlns:a16="http://schemas.microsoft.com/office/drawing/2014/main" id="{DB634757-C14A-E3F4-2D4C-3E4F3425ACC7}"/>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7">
              <a:extLst>
                <a:ext uri="{FF2B5EF4-FFF2-40B4-BE49-F238E27FC236}">
                  <a16:creationId xmlns:a16="http://schemas.microsoft.com/office/drawing/2014/main" id="{FB8BC71A-884E-8BEA-3626-A61E6CB512BE}"/>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9" name="Rectangle 36">
            <a:extLst>
              <a:ext uri="{FF2B5EF4-FFF2-40B4-BE49-F238E27FC236}">
                <a16:creationId xmlns:a16="http://schemas.microsoft.com/office/drawing/2014/main" id="{89E993F0-BD89-A30F-4EA9-B9C46FC5230F}"/>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60" name="Rectangle 34">
            <a:extLst>
              <a:ext uri="{FF2B5EF4-FFF2-40B4-BE49-F238E27FC236}">
                <a16:creationId xmlns:a16="http://schemas.microsoft.com/office/drawing/2014/main" id="{278F23BF-DF29-7CE3-64C3-DC42E19E43F9}"/>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06" r:id="rId3"/>
    <p:sldLayoutId id="2147483963" r:id="rId4"/>
    <p:sldLayoutId id="2147483964" r:id="rId5"/>
    <p:sldLayoutId id="2147483970" r:id="rId6"/>
    <p:sldLayoutId id="214748398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15">
            <a:extLst>
              <a:ext uri="{FF2B5EF4-FFF2-40B4-BE49-F238E27FC236}">
                <a16:creationId xmlns:a16="http://schemas.microsoft.com/office/drawing/2014/main" id="{B8F9DEF2-016D-0A6F-9E4E-8AE09BE67D0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10" name="组合 9">
            <a:extLst>
              <a:ext uri="{FF2B5EF4-FFF2-40B4-BE49-F238E27FC236}">
                <a16:creationId xmlns:a16="http://schemas.microsoft.com/office/drawing/2014/main" id="{1D029102-549C-0B25-A336-7DA8623BB98A}"/>
              </a:ext>
            </a:extLst>
          </p:cNvPr>
          <p:cNvGrpSpPr/>
          <p:nvPr userDrawn="1"/>
        </p:nvGrpSpPr>
        <p:grpSpPr>
          <a:xfrm>
            <a:off x="12497085" y="3327980"/>
            <a:ext cx="1214711" cy="3499198"/>
            <a:chOff x="12438524" y="3358802"/>
            <a:chExt cx="1214711" cy="3499198"/>
          </a:xfrm>
        </p:grpSpPr>
        <p:sp>
          <p:nvSpPr>
            <p:cNvPr id="78" name="矩形 77">
              <a:extLst>
                <a:ext uri="{FF2B5EF4-FFF2-40B4-BE49-F238E27FC236}">
                  <a16:creationId xmlns:a16="http://schemas.microsoft.com/office/drawing/2014/main" id="{F2276145-B413-D857-FD54-B7E39DF4DF36}"/>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4C6ACA1F-2E83-3C4C-7248-CD119B04790F}"/>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33AF03B2-76EE-0BF5-6D3E-D4883852D694}"/>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D603D383-CAB4-FF5C-3D00-3E28AF95923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2E0FAF93-5BD9-5454-2B2D-3E4636C8CAE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42E0C307-A0D2-B0A1-0FE9-A4D0F475C51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313ABF6B-3352-FB69-EA3E-618C9BB23909}"/>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4C769D53-869E-ACC4-98DA-69BB50842C6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F195C3DA-41B8-2BED-EA4B-2EA579320FC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03BCE725-7EE3-3439-63EE-525924B2163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D1257517-8595-5386-A0BF-629A3BF802F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986E89A8-2B77-12C4-0A0E-80B3E36D88EF}"/>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D421088F-6B6D-8DF3-25FA-B49E8943741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80C53E7B-1B4B-0601-1BB2-A575BA255D7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3E0A6C64-9F5C-D844-E8CA-0EED3AA423B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CE7715B2-00CD-FBDC-790C-BF1181BBD64C}"/>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6688B95A-9119-535A-0A38-F416CB317CD4}"/>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C9F7402-D7D5-BC55-4DFB-7FBA8342A64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894B4EC1-E233-14D6-5568-0CDEC55BC63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A9EEF8C1-C32E-7AE9-9D5B-9F794A56929D}"/>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23A1FBA7-3DA4-C57B-7594-D757138166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44B9673D-21ED-8F3F-0214-65D395E96E99}"/>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67DAC08A-CD0E-30CD-33BD-3F79FD5EBDA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1BF111F0-F77C-E7D1-3BBE-5F929280374E}"/>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C53ADDC0-B771-E2B2-06E9-C1E0DA2FF8E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3C009238-E60F-4D2D-77FF-2397F39D89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CE6621E6-E519-82EF-AC25-DD9D7DD8F722}"/>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9B19DC26-4191-A907-8708-3471DAAF86D0}"/>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A9198CA1-21E8-B5B2-25A1-4F096FE6660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4CE61DBB-7F45-5265-B6F1-DEEADF598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6C97E3EC-2EAD-CCF5-D75F-E9D7B7AAC22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840D2F2F-DD17-DA6D-B6DA-27915B2A5084}"/>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B41D3A2B-46B9-D056-18BE-A38C21A4CC71}"/>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40CFF744-4F78-6E43-F0EA-B8FD2261D70A}"/>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8E0F73C0-93E9-F2BE-D5B6-8EAE3C93EEB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4B8E63F9-367F-FE0D-2BB3-281C9EEEE71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14E45-FD27-250B-EB06-D0B49730FF3A}"/>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6471461E-6132-97AB-84F9-0F6565407C6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F56D844E-8646-D893-0454-079965AA135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F6BD347F-97F5-D305-EB2C-5333FC9B7707}"/>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6F3339E9-D7A5-CFD8-64C4-AF7392E72370}"/>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5241492B-80EE-6159-3431-B1020F13606A}"/>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29AD7C1D-9167-945D-FFA9-2033B8F009C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0B47A553-0F7E-D5BD-9EB3-6A8D49093781}"/>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1C9A0FC4-0776-407B-DDFF-A65952BF634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32AA8322-5657-18B0-C4AE-BC30B6A185A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674B67E4-6492-CA23-2943-1236EF383381}"/>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0D3B348C-9200-641C-4A2F-470CFB61EB2D}"/>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E04C6AC1-50D6-F1F0-1842-DA43A51CD2D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A1A7F3C9-1EAB-0ED4-54D5-6A63DE441C3A}"/>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9D7F2457-2653-A152-E16C-2B5B34EA6FD6}"/>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9455E7E2-1591-E303-8A86-BA6F194B3F2F}"/>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94E574A6-D0DE-D853-DC9D-22F8CA52860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37D179C1-E4C9-A774-07B4-3BA549066E3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B0B39330-5827-FBC0-6687-3A1B074727BC}"/>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DF29A1C7-7C33-E70D-A34D-E3FB794E2F7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DE5A0340-36E5-E2A2-BC01-546E021FA86F}"/>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4ED7AEA-10E1-B6C1-2DB0-0291A7A04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9BED2734-FD1F-4137-758B-57D531492337}"/>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6F38206E-1F68-08CB-16E9-5C029AE66D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99539F7F-54BF-3100-1A66-79027B524EF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26AB5AD5-3E4B-DA70-9E5D-AC033C405A9D}"/>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6F06D870-5E97-EA84-8D7D-0D10BB2BE05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7E45ED3B-DD44-2DD6-9C17-B5325521CBD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9485FB2E-8E61-53F4-B762-893129D1D92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6E6A5E6-545F-E96A-01C0-66EC350B1427}"/>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AE44D6FB-E3B1-CC63-EB56-74A9ECE341E4}"/>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45" name="组合 144">
            <a:extLst>
              <a:ext uri="{FF2B5EF4-FFF2-40B4-BE49-F238E27FC236}">
                <a16:creationId xmlns:a16="http://schemas.microsoft.com/office/drawing/2014/main" id="{51592DF1-4B7B-91BC-6E76-264A5B9F3F90}"/>
              </a:ext>
            </a:extLst>
          </p:cNvPr>
          <p:cNvGrpSpPr/>
          <p:nvPr userDrawn="1"/>
        </p:nvGrpSpPr>
        <p:grpSpPr>
          <a:xfrm>
            <a:off x="12497084" y="1426593"/>
            <a:ext cx="1214711" cy="358713"/>
            <a:chOff x="12497084" y="2812490"/>
            <a:chExt cx="1214711" cy="358713"/>
          </a:xfrm>
        </p:grpSpPr>
        <p:sp>
          <p:nvSpPr>
            <p:cNvPr id="146" name="矩形 145">
              <a:extLst>
                <a:ext uri="{FF2B5EF4-FFF2-40B4-BE49-F238E27FC236}">
                  <a16:creationId xmlns:a16="http://schemas.microsoft.com/office/drawing/2014/main" id="{95946FA3-CA56-5871-F18C-870E04CBF69B}"/>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7" name="Rectangle 34">
              <a:extLst>
                <a:ext uri="{FF2B5EF4-FFF2-40B4-BE49-F238E27FC236}">
                  <a16:creationId xmlns:a16="http://schemas.microsoft.com/office/drawing/2014/main" id="{7EDE480A-2443-C106-1C71-48C93E61C70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8" name="Rectangle 35">
              <a:extLst>
                <a:ext uri="{FF2B5EF4-FFF2-40B4-BE49-F238E27FC236}">
                  <a16:creationId xmlns:a16="http://schemas.microsoft.com/office/drawing/2014/main" id="{8B4CA2B3-3637-D7BD-C288-74FD1A1D6033}"/>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9" name="Rectangle 36">
              <a:extLst>
                <a:ext uri="{FF2B5EF4-FFF2-40B4-BE49-F238E27FC236}">
                  <a16:creationId xmlns:a16="http://schemas.microsoft.com/office/drawing/2014/main" id="{331D9070-E124-648B-AF52-FF7C9F1E008C}"/>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0" name="Rectangle 37">
              <a:extLst>
                <a:ext uri="{FF2B5EF4-FFF2-40B4-BE49-F238E27FC236}">
                  <a16:creationId xmlns:a16="http://schemas.microsoft.com/office/drawing/2014/main" id="{552923EB-190B-2F56-DEFC-6C81EC29B8EF}"/>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1" name="Rectangle 36">
            <a:extLst>
              <a:ext uri="{FF2B5EF4-FFF2-40B4-BE49-F238E27FC236}">
                <a16:creationId xmlns:a16="http://schemas.microsoft.com/office/drawing/2014/main" id="{38C4ED65-DF21-581D-91ED-4672A2282AD0}"/>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2" name="Rectangle 34">
            <a:extLst>
              <a:ext uri="{FF2B5EF4-FFF2-40B4-BE49-F238E27FC236}">
                <a16:creationId xmlns:a16="http://schemas.microsoft.com/office/drawing/2014/main" id="{105345A9-76FC-0F7C-7E39-0986AC126117}"/>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3" name="TextBox 2">
            <a:extLst>
              <a:ext uri="{FF2B5EF4-FFF2-40B4-BE49-F238E27FC236}">
                <a16:creationId xmlns:a16="http://schemas.microsoft.com/office/drawing/2014/main" id="{6AE0035D-3988-461D-61EE-983FC6624C01}"/>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54" name="TextBox 3">
            <a:extLst>
              <a:ext uri="{FF2B5EF4-FFF2-40B4-BE49-F238E27FC236}">
                <a16:creationId xmlns:a16="http://schemas.microsoft.com/office/drawing/2014/main" id="{D6AE4410-D559-AE6E-DDE7-DBE8A7F0F590}"/>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55" name="图片 154">
            <a:extLst>
              <a:ext uri="{FF2B5EF4-FFF2-40B4-BE49-F238E27FC236}">
                <a16:creationId xmlns:a16="http://schemas.microsoft.com/office/drawing/2014/main" id="{D787E139-1EC7-01B7-04C4-2FE5F094B365}"/>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6" name="TextBox 2">
            <a:extLst>
              <a:ext uri="{FF2B5EF4-FFF2-40B4-BE49-F238E27FC236}">
                <a16:creationId xmlns:a16="http://schemas.microsoft.com/office/drawing/2014/main" id="{F4488B33-37EF-8B65-E414-077E1ABBA93D}"/>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tx1"/>
                </a:solidFill>
                <a:latin typeface="Lexend" pitchFamily="2" charset="0"/>
                <a:ea typeface="+mj-ea"/>
                <a:cs typeface="Futura-Medium" panose="020B0602020204020303" pitchFamily="34" charset="-79"/>
              </a:rPr>
              <a:t>GitHub</a:t>
            </a:r>
            <a:r>
              <a:rPr lang="zh-CN" altLang="en-US" sz="1200" dirty="0">
                <a:solidFill>
                  <a:schemeClr val="tx1"/>
                </a:solidFill>
                <a:latin typeface="Lexend" pitchFamily="2" charset="0"/>
                <a:ea typeface="+mj-ea"/>
                <a:cs typeface="Futura-Medium" panose="020B0602020204020303" pitchFamily="34" charset="-79"/>
              </a:rPr>
              <a:t> </a:t>
            </a:r>
            <a:r>
              <a:rPr lang="en-US" altLang="zh-CN" sz="1200" dirty="0">
                <a:solidFill>
                  <a:schemeClr val="tx1"/>
                </a:solidFill>
                <a:latin typeface="Lexend" pitchFamily="2" charset="0"/>
                <a:ea typeface="+mj-ea"/>
                <a:cs typeface="Futura-Medium" panose="020B0602020204020303" pitchFamily="34" charset="-79"/>
                <a:hlinkClick r:id="rId5">
                  <a:extLst>
                    <a:ext uri="{A12FA001-AC4F-418D-AE19-62706E023703}">
                      <ahyp:hlinkClr xmlns:ahyp="http://schemas.microsoft.com/office/drawing/2018/hyperlinkcolor" val="tx"/>
                    </a:ext>
                  </a:extLst>
                </a:hlinkClick>
              </a:rPr>
              <a:t>github.com/Infrasys-AI/AIInfra</a:t>
            </a:r>
            <a:r>
              <a:rPr lang="zh-CN" altLang="en-US" sz="1200" b="0" kern="1200" dirty="0">
                <a:solidFill>
                  <a:schemeClr val="tx1"/>
                </a:solidFill>
                <a:latin typeface="Lexend" pitchFamily="2" charset="0"/>
                <a:ea typeface="+mj-ea"/>
                <a:cs typeface="Futura-Medium" panose="020B0602020204020303" pitchFamily="34" charset="-79"/>
              </a:rPr>
              <a:t>    </a:t>
            </a:r>
            <a:r>
              <a:rPr lang="en-US" sz="1200" b="1" kern="1200" dirty="0">
                <a:solidFill>
                  <a:schemeClr val="tx1"/>
                </a:solidFill>
                <a:latin typeface="Lexend" pitchFamily="2" charset="0"/>
                <a:ea typeface="+mj-ea"/>
                <a:cs typeface="Futura-Medium" panose="020B0602020204020303" pitchFamily="34" charset="-79"/>
              </a:rPr>
              <a:t>book</a:t>
            </a:r>
            <a:r>
              <a:rPr lang="zh-CN" altLang="en-US" sz="1200" b="1" kern="1200" dirty="0">
                <a:solidFill>
                  <a:schemeClr val="tx1"/>
                </a:solidFill>
                <a:latin typeface="Lexend" pitchFamily="2" charset="0"/>
                <a:ea typeface="+mj-ea"/>
                <a:cs typeface="Futura-Medium" panose="020B0602020204020303" pitchFamily="34" charset="-79"/>
              </a:rPr>
              <a:t> </a:t>
            </a:r>
            <a:r>
              <a:rPr lang="en" altLang="zh-CN" sz="1200" u="sng" dirty="0" err="1">
                <a:solidFill>
                  <a:schemeClr val="tx1"/>
                </a:solidFill>
                <a:latin typeface="Lexend" pitchFamily="2" charset="0"/>
                <a:ea typeface="+mj-ea"/>
                <a:cs typeface="Futura-Medium" panose="020B0602020204020303" pitchFamily="34" charset="-79"/>
              </a:rPr>
              <a:t>infrasys-ai.github.io</a:t>
            </a:r>
            <a:endParaRPr lang="en" altLang="zh-CN" sz="1200" u="sng" dirty="0">
              <a:solidFill>
                <a:schemeClr val="tx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6" name="Rectangle 15">
            <a:extLst>
              <a:ext uri="{FF2B5EF4-FFF2-40B4-BE49-F238E27FC236}">
                <a16:creationId xmlns:a16="http://schemas.microsoft.com/office/drawing/2014/main" id="{8A44F0C5-AC20-0666-5ED3-ECCD9B0C7EEB}"/>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7" name="组合 6">
            <a:extLst>
              <a:ext uri="{FF2B5EF4-FFF2-40B4-BE49-F238E27FC236}">
                <a16:creationId xmlns:a16="http://schemas.microsoft.com/office/drawing/2014/main" id="{6C352397-75D1-04B6-7251-178D8CDA0F0F}"/>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263397C9-1F26-AE17-19CD-D8E21FD182AC}"/>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9" name="Group 18">
              <a:extLst>
                <a:ext uri="{FF2B5EF4-FFF2-40B4-BE49-F238E27FC236}">
                  <a16:creationId xmlns:a16="http://schemas.microsoft.com/office/drawing/2014/main" id="{F64D1621-6A3E-376D-6095-AB3A3B34B0F5}"/>
                </a:ext>
              </a:extLst>
            </p:cNvPr>
            <p:cNvGrpSpPr>
              <a:grpSpLocks/>
            </p:cNvGrpSpPr>
            <p:nvPr/>
          </p:nvGrpSpPr>
          <p:grpSpPr bwMode="auto">
            <a:xfrm>
              <a:off x="12552504" y="3727418"/>
              <a:ext cx="986752" cy="182532"/>
              <a:chOff x="5893" y="2387"/>
              <a:chExt cx="466" cy="115"/>
            </a:xfrm>
          </p:grpSpPr>
          <p:sp>
            <p:nvSpPr>
              <p:cNvPr id="134" name="Rectangle 19">
                <a:extLst>
                  <a:ext uri="{FF2B5EF4-FFF2-40B4-BE49-F238E27FC236}">
                    <a16:creationId xmlns:a16="http://schemas.microsoft.com/office/drawing/2014/main" id="{8525BC6F-1F15-5C49-4489-417DCEB9C33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20">
                <a:extLst>
                  <a:ext uri="{FF2B5EF4-FFF2-40B4-BE49-F238E27FC236}">
                    <a16:creationId xmlns:a16="http://schemas.microsoft.com/office/drawing/2014/main" id="{E65F59D2-8044-2AD5-BB4D-43268B0B6147}"/>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21">
                <a:extLst>
                  <a:ext uri="{FF2B5EF4-FFF2-40B4-BE49-F238E27FC236}">
                    <a16:creationId xmlns:a16="http://schemas.microsoft.com/office/drawing/2014/main" id="{71B23D4A-9244-45D4-8264-8B88D626591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2">
                <a:extLst>
                  <a:ext uri="{FF2B5EF4-FFF2-40B4-BE49-F238E27FC236}">
                    <a16:creationId xmlns:a16="http://schemas.microsoft.com/office/drawing/2014/main" id="{B3F794B8-B82C-5184-C1B1-32E61344A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23">
              <a:extLst>
                <a:ext uri="{FF2B5EF4-FFF2-40B4-BE49-F238E27FC236}">
                  <a16:creationId xmlns:a16="http://schemas.microsoft.com/office/drawing/2014/main" id="{64BBD473-C82D-E538-DC61-57EF53F14345}"/>
                </a:ext>
              </a:extLst>
            </p:cNvPr>
            <p:cNvGrpSpPr>
              <a:grpSpLocks/>
            </p:cNvGrpSpPr>
            <p:nvPr/>
          </p:nvGrpSpPr>
          <p:grpSpPr bwMode="auto">
            <a:xfrm>
              <a:off x="12552504" y="3943282"/>
              <a:ext cx="986752" cy="182532"/>
              <a:chOff x="5893" y="2523"/>
              <a:chExt cx="466" cy="115"/>
            </a:xfrm>
          </p:grpSpPr>
          <p:sp>
            <p:nvSpPr>
              <p:cNvPr id="130" name="Rectangle 24">
                <a:extLst>
                  <a:ext uri="{FF2B5EF4-FFF2-40B4-BE49-F238E27FC236}">
                    <a16:creationId xmlns:a16="http://schemas.microsoft.com/office/drawing/2014/main" id="{E97E70DA-5065-C6A2-CFC4-0887D6F81527}"/>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25">
                <a:extLst>
                  <a:ext uri="{FF2B5EF4-FFF2-40B4-BE49-F238E27FC236}">
                    <a16:creationId xmlns:a16="http://schemas.microsoft.com/office/drawing/2014/main" id="{19E768DE-9CBB-E17F-B624-F4B95482B69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26">
                <a:extLst>
                  <a:ext uri="{FF2B5EF4-FFF2-40B4-BE49-F238E27FC236}">
                    <a16:creationId xmlns:a16="http://schemas.microsoft.com/office/drawing/2014/main" id="{959B11CE-E157-9C86-5DE7-02FA907C797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27">
                <a:extLst>
                  <a:ext uri="{FF2B5EF4-FFF2-40B4-BE49-F238E27FC236}">
                    <a16:creationId xmlns:a16="http://schemas.microsoft.com/office/drawing/2014/main" id="{44286C30-D682-661C-2865-ED1BB7ADD52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28">
              <a:extLst>
                <a:ext uri="{FF2B5EF4-FFF2-40B4-BE49-F238E27FC236}">
                  <a16:creationId xmlns:a16="http://schemas.microsoft.com/office/drawing/2014/main" id="{65C05429-6589-F56F-DF60-5284DD9E5EE0}"/>
                </a:ext>
              </a:extLst>
            </p:cNvPr>
            <p:cNvGrpSpPr>
              <a:grpSpLocks/>
            </p:cNvGrpSpPr>
            <p:nvPr/>
          </p:nvGrpSpPr>
          <p:grpSpPr bwMode="auto">
            <a:xfrm>
              <a:off x="12552504" y="4159146"/>
              <a:ext cx="986752" cy="182532"/>
              <a:chOff x="5893" y="2659"/>
              <a:chExt cx="466" cy="115"/>
            </a:xfrm>
          </p:grpSpPr>
          <p:sp>
            <p:nvSpPr>
              <p:cNvPr id="62" name="Rectangle 29">
                <a:extLst>
                  <a:ext uri="{FF2B5EF4-FFF2-40B4-BE49-F238E27FC236}">
                    <a16:creationId xmlns:a16="http://schemas.microsoft.com/office/drawing/2014/main" id="{8438D689-AB00-4741-9E24-93CAFFA7E239}"/>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0">
                <a:extLst>
                  <a:ext uri="{FF2B5EF4-FFF2-40B4-BE49-F238E27FC236}">
                    <a16:creationId xmlns:a16="http://schemas.microsoft.com/office/drawing/2014/main" id="{C443FEEE-4F32-3EFE-C063-ECA8431D13C8}"/>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31">
                <a:extLst>
                  <a:ext uri="{FF2B5EF4-FFF2-40B4-BE49-F238E27FC236}">
                    <a16:creationId xmlns:a16="http://schemas.microsoft.com/office/drawing/2014/main" id="{9F52FA9E-1092-38EE-82CC-D48E6766B256}"/>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2">
                <a:extLst>
                  <a:ext uri="{FF2B5EF4-FFF2-40B4-BE49-F238E27FC236}">
                    <a16:creationId xmlns:a16="http://schemas.microsoft.com/office/drawing/2014/main" id="{23893828-85AE-A399-50D4-3D0B95DE32D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33">
              <a:extLst>
                <a:ext uri="{FF2B5EF4-FFF2-40B4-BE49-F238E27FC236}">
                  <a16:creationId xmlns:a16="http://schemas.microsoft.com/office/drawing/2014/main" id="{605B516B-B772-FF1E-8739-E16B029E0918}"/>
                </a:ext>
              </a:extLst>
            </p:cNvPr>
            <p:cNvGrpSpPr>
              <a:grpSpLocks/>
            </p:cNvGrpSpPr>
            <p:nvPr/>
          </p:nvGrpSpPr>
          <p:grpSpPr bwMode="auto">
            <a:xfrm>
              <a:off x="12552504" y="3511551"/>
              <a:ext cx="986752" cy="188882"/>
              <a:chOff x="5893" y="2251"/>
              <a:chExt cx="466" cy="119"/>
            </a:xfrm>
          </p:grpSpPr>
          <p:sp>
            <p:nvSpPr>
              <p:cNvPr id="58" name="Rectangle 34">
                <a:extLst>
                  <a:ext uri="{FF2B5EF4-FFF2-40B4-BE49-F238E27FC236}">
                    <a16:creationId xmlns:a16="http://schemas.microsoft.com/office/drawing/2014/main" id="{EC057116-E4D4-C812-C1A3-959CB96B259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59" name="Rectangle 35">
                <a:extLst>
                  <a:ext uri="{FF2B5EF4-FFF2-40B4-BE49-F238E27FC236}">
                    <a16:creationId xmlns:a16="http://schemas.microsoft.com/office/drawing/2014/main" id="{D13EDA0B-4308-68C5-96F5-EBBCED17DD1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36">
                <a:extLst>
                  <a:ext uri="{FF2B5EF4-FFF2-40B4-BE49-F238E27FC236}">
                    <a16:creationId xmlns:a16="http://schemas.microsoft.com/office/drawing/2014/main" id="{C0257EBF-B555-665E-31B9-90A3E1F52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7">
                <a:extLst>
                  <a:ext uri="{FF2B5EF4-FFF2-40B4-BE49-F238E27FC236}">
                    <a16:creationId xmlns:a16="http://schemas.microsoft.com/office/drawing/2014/main" id="{9863DFE1-8DA0-8378-742D-A8B7867039D9}"/>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38">
              <a:extLst>
                <a:ext uri="{FF2B5EF4-FFF2-40B4-BE49-F238E27FC236}">
                  <a16:creationId xmlns:a16="http://schemas.microsoft.com/office/drawing/2014/main" id="{7C64A445-7796-E60F-A2F6-FF7346ED40C6}"/>
                </a:ext>
              </a:extLst>
            </p:cNvPr>
            <p:cNvGrpSpPr>
              <a:grpSpLocks/>
            </p:cNvGrpSpPr>
            <p:nvPr/>
          </p:nvGrpSpPr>
          <p:grpSpPr bwMode="auto">
            <a:xfrm>
              <a:off x="12552504" y="4519449"/>
              <a:ext cx="986752" cy="182532"/>
              <a:chOff x="5893" y="2886"/>
              <a:chExt cx="466" cy="115"/>
            </a:xfrm>
          </p:grpSpPr>
          <p:sp>
            <p:nvSpPr>
              <p:cNvPr id="54" name="Rectangle 39">
                <a:extLst>
                  <a:ext uri="{FF2B5EF4-FFF2-40B4-BE49-F238E27FC236}">
                    <a16:creationId xmlns:a16="http://schemas.microsoft.com/office/drawing/2014/main" id="{A0303C84-7DD5-E18D-B650-B9AAA65F96F6}"/>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0">
                <a:extLst>
                  <a:ext uri="{FF2B5EF4-FFF2-40B4-BE49-F238E27FC236}">
                    <a16:creationId xmlns:a16="http://schemas.microsoft.com/office/drawing/2014/main" id="{E1EF0EED-BB2B-00A8-7BFF-6EEA56C3C9C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1">
                <a:extLst>
                  <a:ext uri="{FF2B5EF4-FFF2-40B4-BE49-F238E27FC236}">
                    <a16:creationId xmlns:a16="http://schemas.microsoft.com/office/drawing/2014/main" id="{447CB7F2-9898-0D79-A288-B0C9C295472B}"/>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2">
                <a:extLst>
                  <a:ext uri="{FF2B5EF4-FFF2-40B4-BE49-F238E27FC236}">
                    <a16:creationId xmlns:a16="http://schemas.microsoft.com/office/drawing/2014/main" id="{B4498E14-8884-3FED-749F-9DEB50D0971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43">
              <a:extLst>
                <a:ext uri="{FF2B5EF4-FFF2-40B4-BE49-F238E27FC236}">
                  <a16:creationId xmlns:a16="http://schemas.microsoft.com/office/drawing/2014/main" id="{6258D2FE-C089-5722-5128-26968B2DBC2B}"/>
                </a:ext>
              </a:extLst>
            </p:cNvPr>
            <p:cNvGrpSpPr>
              <a:grpSpLocks/>
            </p:cNvGrpSpPr>
            <p:nvPr/>
          </p:nvGrpSpPr>
          <p:grpSpPr bwMode="auto">
            <a:xfrm>
              <a:off x="12552504" y="4735313"/>
              <a:ext cx="986752" cy="182532"/>
              <a:chOff x="5893" y="3022"/>
              <a:chExt cx="466" cy="115"/>
            </a:xfrm>
          </p:grpSpPr>
          <p:sp>
            <p:nvSpPr>
              <p:cNvPr id="50" name="Rectangle 44">
                <a:extLst>
                  <a:ext uri="{FF2B5EF4-FFF2-40B4-BE49-F238E27FC236}">
                    <a16:creationId xmlns:a16="http://schemas.microsoft.com/office/drawing/2014/main" id="{4D088030-80F3-A203-0C3C-80C8D5ECE1A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45">
                <a:extLst>
                  <a:ext uri="{FF2B5EF4-FFF2-40B4-BE49-F238E27FC236}">
                    <a16:creationId xmlns:a16="http://schemas.microsoft.com/office/drawing/2014/main" id="{AF966C78-B17C-E30D-4E38-26D188A9470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46">
                <a:extLst>
                  <a:ext uri="{FF2B5EF4-FFF2-40B4-BE49-F238E27FC236}">
                    <a16:creationId xmlns:a16="http://schemas.microsoft.com/office/drawing/2014/main" id="{DC5FB48F-2D4C-1071-2D38-B09B1068DB5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7">
                <a:extLst>
                  <a:ext uri="{FF2B5EF4-FFF2-40B4-BE49-F238E27FC236}">
                    <a16:creationId xmlns:a16="http://schemas.microsoft.com/office/drawing/2014/main" id="{6320969E-7A0F-B6CC-33C3-6FB11D64D505}"/>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48">
              <a:extLst>
                <a:ext uri="{FF2B5EF4-FFF2-40B4-BE49-F238E27FC236}">
                  <a16:creationId xmlns:a16="http://schemas.microsoft.com/office/drawing/2014/main" id="{CAE3D4A6-A314-1818-45C3-E9E8104F7C5D}"/>
                </a:ext>
              </a:extLst>
            </p:cNvPr>
            <p:cNvGrpSpPr>
              <a:grpSpLocks/>
            </p:cNvGrpSpPr>
            <p:nvPr/>
          </p:nvGrpSpPr>
          <p:grpSpPr bwMode="auto">
            <a:xfrm>
              <a:off x="12552504" y="4951179"/>
              <a:ext cx="986752" cy="182532"/>
              <a:chOff x="5893" y="3158"/>
              <a:chExt cx="466" cy="115"/>
            </a:xfrm>
          </p:grpSpPr>
          <p:sp>
            <p:nvSpPr>
              <p:cNvPr id="46" name="Rectangle 49">
                <a:extLst>
                  <a:ext uri="{FF2B5EF4-FFF2-40B4-BE49-F238E27FC236}">
                    <a16:creationId xmlns:a16="http://schemas.microsoft.com/office/drawing/2014/main" id="{8CB0A70F-0479-DB1A-7E9C-29D276A3D10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0">
                <a:extLst>
                  <a:ext uri="{FF2B5EF4-FFF2-40B4-BE49-F238E27FC236}">
                    <a16:creationId xmlns:a16="http://schemas.microsoft.com/office/drawing/2014/main" id="{AF89A855-A7B3-1080-26F3-21FF31878F2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1">
                <a:extLst>
                  <a:ext uri="{FF2B5EF4-FFF2-40B4-BE49-F238E27FC236}">
                    <a16:creationId xmlns:a16="http://schemas.microsoft.com/office/drawing/2014/main" id="{A9C9B63F-E1D1-12DA-F1DB-63DFE125A51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2">
                <a:extLst>
                  <a:ext uri="{FF2B5EF4-FFF2-40B4-BE49-F238E27FC236}">
                    <a16:creationId xmlns:a16="http://schemas.microsoft.com/office/drawing/2014/main" id="{702B3784-CFB0-0907-D46A-0BBA70EAA38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53">
              <a:extLst>
                <a:ext uri="{FF2B5EF4-FFF2-40B4-BE49-F238E27FC236}">
                  <a16:creationId xmlns:a16="http://schemas.microsoft.com/office/drawing/2014/main" id="{9AE3B9DB-807F-D6DF-BB5B-2214FAEEE969}"/>
                </a:ext>
              </a:extLst>
            </p:cNvPr>
            <p:cNvGrpSpPr>
              <a:grpSpLocks/>
            </p:cNvGrpSpPr>
            <p:nvPr/>
          </p:nvGrpSpPr>
          <p:grpSpPr bwMode="auto">
            <a:xfrm>
              <a:off x="12552504" y="5311482"/>
              <a:ext cx="986752" cy="182532"/>
              <a:chOff x="5893" y="3385"/>
              <a:chExt cx="466" cy="115"/>
            </a:xfrm>
          </p:grpSpPr>
          <p:sp>
            <p:nvSpPr>
              <p:cNvPr id="42" name="Rectangle 54">
                <a:extLst>
                  <a:ext uri="{FF2B5EF4-FFF2-40B4-BE49-F238E27FC236}">
                    <a16:creationId xmlns:a16="http://schemas.microsoft.com/office/drawing/2014/main" id="{3095EC65-905D-788E-5793-75914C79DC3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5">
                <a:extLst>
                  <a:ext uri="{FF2B5EF4-FFF2-40B4-BE49-F238E27FC236}">
                    <a16:creationId xmlns:a16="http://schemas.microsoft.com/office/drawing/2014/main" id="{ADFE070D-72E9-3966-00BA-6467324F8A54}"/>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6">
                <a:extLst>
                  <a:ext uri="{FF2B5EF4-FFF2-40B4-BE49-F238E27FC236}">
                    <a16:creationId xmlns:a16="http://schemas.microsoft.com/office/drawing/2014/main" id="{AB0058D7-E5B3-2156-9D93-FE159E5F46F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7">
                <a:extLst>
                  <a:ext uri="{FF2B5EF4-FFF2-40B4-BE49-F238E27FC236}">
                    <a16:creationId xmlns:a16="http://schemas.microsoft.com/office/drawing/2014/main" id="{15271D06-E480-A16D-D7C3-EF17C713564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58">
              <a:extLst>
                <a:ext uri="{FF2B5EF4-FFF2-40B4-BE49-F238E27FC236}">
                  <a16:creationId xmlns:a16="http://schemas.microsoft.com/office/drawing/2014/main" id="{89F93DEB-53B6-712F-8727-779244FD462D}"/>
                </a:ext>
              </a:extLst>
            </p:cNvPr>
            <p:cNvGrpSpPr>
              <a:grpSpLocks/>
            </p:cNvGrpSpPr>
            <p:nvPr/>
          </p:nvGrpSpPr>
          <p:grpSpPr bwMode="auto">
            <a:xfrm>
              <a:off x="12552504" y="5527346"/>
              <a:ext cx="986752" cy="182532"/>
              <a:chOff x="5893" y="3521"/>
              <a:chExt cx="466" cy="115"/>
            </a:xfrm>
          </p:grpSpPr>
          <p:sp>
            <p:nvSpPr>
              <p:cNvPr id="38" name="Rectangle 59">
                <a:extLst>
                  <a:ext uri="{FF2B5EF4-FFF2-40B4-BE49-F238E27FC236}">
                    <a16:creationId xmlns:a16="http://schemas.microsoft.com/office/drawing/2014/main" id="{A8AF0FB9-EFE4-53E7-41C5-4E74B67C47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0">
                <a:extLst>
                  <a:ext uri="{FF2B5EF4-FFF2-40B4-BE49-F238E27FC236}">
                    <a16:creationId xmlns:a16="http://schemas.microsoft.com/office/drawing/2014/main" id="{B1165C80-0C6E-1DA7-A6A8-813226E8ED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1">
                <a:extLst>
                  <a:ext uri="{FF2B5EF4-FFF2-40B4-BE49-F238E27FC236}">
                    <a16:creationId xmlns:a16="http://schemas.microsoft.com/office/drawing/2014/main" id="{CFB8145C-13B4-D742-5D1A-E154DB309055}"/>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2">
                <a:extLst>
                  <a:ext uri="{FF2B5EF4-FFF2-40B4-BE49-F238E27FC236}">
                    <a16:creationId xmlns:a16="http://schemas.microsoft.com/office/drawing/2014/main" id="{1F067CAE-E6AA-B0F8-09C1-A9EB99698B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63">
              <a:extLst>
                <a:ext uri="{FF2B5EF4-FFF2-40B4-BE49-F238E27FC236}">
                  <a16:creationId xmlns:a16="http://schemas.microsoft.com/office/drawing/2014/main" id="{EBA23FD8-91E1-E236-15AA-32A6F17F8ED6}"/>
                </a:ext>
              </a:extLst>
            </p:cNvPr>
            <p:cNvGrpSpPr>
              <a:grpSpLocks/>
            </p:cNvGrpSpPr>
            <p:nvPr/>
          </p:nvGrpSpPr>
          <p:grpSpPr bwMode="auto">
            <a:xfrm>
              <a:off x="12552504" y="5743210"/>
              <a:ext cx="986752" cy="182532"/>
              <a:chOff x="5893" y="3657"/>
              <a:chExt cx="466" cy="115"/>
            </a:xfrm>
          </p:grpSpPr>
          <p:sp>
            <p:nvSpPr>
              <p:cNvPr id="34" name="Rectangle 64">
                <a:extLst>
                  <a:ext uri="{FF2B5EF4-FFF2-40B4-BE49-F238E27FC236}">
                    <a16:creationId xmlns:a16="http://schemas.microsoft.com/office/drawing/2014/main" id="{CC272B58-168D-FF91-DD49-65D4C026110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65">
                <a:extLst>
                  <a:ext uri="{FF2B5EF4-FFF2-40B4-BE49-F238E27FC236}">
                    <a16:creationId xmlns:a16="http://schemas.microsoft.com/office/drawing/2014/main" id="{573141DC-AD1E-3B91-D7E3-9CC4B9F306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66">
                <a:extLst>
                  <a:ext uri="{FF2B5EF4-FFF2-40B4-BE49-F238E27FC236}">
                    <a16:creationId xmlns:a16="http://schemas.microsoft.com/office/drawing/2014/main" id="{F7E60CA3-7BAF-A861-8E78-A3F3C69208AD}"/>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7">
                <a:extLst>
                  <a:ext uri="{FF2B5EF4-FFF2-40B4-BE49-F238E27FC236}">
                    <a16:creationId xmlns:a16="http://schemas.microsoft.com/office/drawing/2014/main" id="{F515D6C0-D0CC-C114-71D4-FEB9B9A9D68E}"/>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68">
              <a:extLst>
                <a:ext uri="{FF2B5EF4-FFF2-40B4-BE49-F238E27FC236}">
                  <a16:creationId xmlns:a16="http://schemas.microsoft.com/office/drawing/2014/main" id="{594E8191-DDFA-F27C-A6B2-28F4F2798CA1}"/>
                </a:ext>
              </a:extLst>
            </p:cNvPr>
            <p:cNvGrpSpPr>
              <a:grpSpLocks/>
            </p:cNvGrpSpPr>
            <p:nvPr/>
          </p:nvGrpSpPr>
          <p:grpSpPr bwMode="auto">
            <a:xfrm>
              <a:off x="12552504" y="6103513"/>
              <a:ext cx="986752" cy="182532"/>
              <a:chOff x="5893" y="3884"/>
              <a:chExt cx="466" cy="115"/>
            </a:xfrm>
          </p:grpSpPr>
          <p:sp>
            <p:nvSpPr>
              <p:cNvPr id="30" name="Rectangle 69">
                <a:extLst>
                  <a:ext uri="{FF2B5EF4-FFF2-40B4-BE49-F238E27FC236}">
                    <a16:creationId xmlns:a16="http://schemas.microsoft.com/office/drawing/2014/main" id="{26D6883C-F6D2-98B9-3243-BEF14A8DF6E3}"/>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0">
                <a:extLst>
                  <a:ext uri="{FF2B5EF4-FFF2-40B4-BE49-F238E27FC236}">
                    <a16:creationId xmlns:a16="http://schemas.microsoft.com/office/drawing/2014/main" id="{1DF11F40-50EB-574F-8F83-817BC60070D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1">
                <a:extLst>
                  <a:ext uri="{FF2B5EF4-FFF2-40B4-BE49-F238E27FC236}">
                    <a16:creationId xmlns:a16="http://schemas.microsoft.com/office/drawing/2014/main" id="{6048771D-00D1-D6F9-C9A8-D38E16E114B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2">
                <a:extLst>
                  <a:ext uri="{FF2B5EF4-FFF2-40B4-BE49-F238E27FC236}">
                    <a16:creationId xmlns:a16="http://schemas.microsoft.com/office/drawing/2014/main" id="{5EE914F0-9596-2E59-8E6E-61D035A3DBEA}"/>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73">
              <a:extLst>
                <a:ext uri="{FF2B5EF4-FFF2-40B4-BE49-F238E27FC236}">
                  <a16:creationId xmlns:a16="http://schemas.microsoft.com/office/drawing/2014/main" id="{525D7374-FB8C-6F4E-6F1E-50E1EC745213}"/>
                </a:ext>
              </a:extLst>
            </p:cNvPr>
            <p:cNvGrpSpPr>
              <a:grpSpLocks/>
            </p:cNvGrpSpPr>
            <p:nvPr/>
          </p:nvGrpSpPr>
          <p:grpSpPr bwMode="auto">
            <a:xfrm>
              <a:off x="12552504" y="6328901"/>
              <a:ext cx="986752" cy="182532"/>
              <a:chOff x="5893" y="4026"/>
              <a:chExt cx="466" cy="115"/>
            </a:xfrm>
          </p:grpSpPr>
          <p:sp>
            <p:nvSpPr>
              <p:cNvPr id="26" name="Rectangle 74">
                <a:extLst>
                  <a:ext uri="{FF2B5EF4-FFF2-40B4-BE49-F238E27FC236}">
                    <a16:creationId xmlns:a16="http://schemas.microsoft.com/office/drawing/2014/main" id="{B93CAF75-8977-B641-D196-55E250097E93}"/>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75">
                <a:extLst>
                  <a:ext uri="{FF2B5EF4-FFF2-40B4-BE49-F238E27FC236}">
                    <a16:creationId xmlns:a16="http://schemas.microsoft.com/office/drawing/2014/main" id="{A6AAD157-F647-6688-9914-F3E1D8CEF01F}"/>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76">
                <a:extLst>
                  <a:ext uri="{FF2B5EF4-FFF2-40B4-BE49-F238E27FC236}">
                    <a16:creationId xmlns:a16="http://schemas.microsoft.com/office/drawing/2014/main" id="{EE2DB8A2-43FF-83D1-2D0D-6749EC82455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7">
                <a:extLst>
                  <a:ext uri="{FF2B5EF4-FFF2-40B4-BE49-F238E27FC236}">
                    <a16:creationId xmlns:a16="http://schemas.microsoft.com/office/drawing/2014/main" id="{3A3C28DD-7073-E73A-CDC4-5CC1F4FA948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78">
              <a:extLst>
                <a:ext uri="{FF2B5EF4-FFF2-40B4-BE49-F238E27FC236}">
                  <a16:creationId xmlns:a16="http://schemas.microsoft.com/office/drawing/2014/main" id="{7100E49B-F190-5A24-9ACD-1065AEF38037}"/>
                </a:ext>
              </a:extLst>
            </p:cNvPr>
            <p:cNvGrpSpPr>
              <a:grpSpLocks/>
            </p:cNvGrpSpPr>
            <p:nvPr/>
          </p:nvGrpSpPr>
          <p:grpSpPr bwMode="auto">
            <a:xfrm>
              <a:off x="12552504" y="6552703"/>
              <a:ext cx="986752" cy="182532"/>
              <a:chOff x="5893" y="4167"/>
              <a:chExt cx="466" cy="115"/>
            </a:xfrm>
          </p:grpSpPr>
          <p:sp>
            <p:nvSpPr>
              <p:cNvPr id="22" name="Rectangle 79">
                <a:extLst>
                  <a:ext uri="{FF2B5EF4-FFF2-40B4-BE49-F238E27FC236}">
                    <a16:creationId xmlns:a16="http://schemas.microsoft.com/office/drawing/2014/main" id="{20557239-CF50-B548-8E48-F004DC7F509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80">
                <a:extLst>
                  <a:ext uri="{FF2B5EF4-FFF2-40B4-BE49-F238E27FC236}">
                    <a16:creationId xmlns:a16="http://schemas.microsoft.com/office/drawing/2014/main" id="{B942FCB9-0C59-661D-AB1C-A6E135FB257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81">
                <a:extLst>
                  <a:ext uri="{FF2B5EF4-FFF2-40B4-BE49-F238E27FC236}">
                    <a16:creationId xmlns:a16="http://schemas.microsoft.com/office/drawing/2014/main" id="{10214EE5-6911-B767-EEE0-694FCD509E6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2">
                <a:extLst>
                  <a:ext uri="{FF2B5EF4-FFF2-40B4-BE49-F238E27FC236}">
                    <a16:creationId xmlns:a16="http://schemas.microsoft.com/office/drawing/2014/main" id="{48375764-2F47-B6F7-46C5-A25AE0D8EBD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38" name="Rectangle 83">
            <a:extLst>
              <a:ext uri="{FF2B5EF4-FFF2-40B4-BE49-F238E27FC236}">
                <a16:creationId xmlns:a16="http://schemas.microsoft.com/office/drawing/2014/main" id="{F9B8CDF9-510D-9CDB-C550-53717A5716D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39" name="组合 138">
            <a:extLst>
              <a:ext uri="{FF2B5EF4-FFF2-40B4-BE49-F238E27FC236}">
                <a16:creationId xmlns:a16="http://schemas.microsoft.com/office/drawing/2014/main" id="{7ECA5068-9BD8-6774-499F-37450F9D1B2D}"/>
              </a:ext>
            </a:extLst>
          </p:cNvPr>
          <p:cNvGrpSpPr/>
          <p:nvPr userDrawn="1"/>
        </p:nvGrpSpPr>
        <p:grpSpPr>
          <a:xfrm>
            <a:off x="12497084" y="1426593"/>
            <a:ext cx="1214711" cy="358713"/>
            <a:chOff x="12497084" y="2812490"/>
            <a:chExt cx="1214711" cy="358713"/>
          </a:xfrm>
        </p:grpSpPr>
        <p:sp>
          <p:nvSpPr>
            <p:cNvPr id="140" name="矩形 139">
              <a:extLst>
                <a:ext uri="{FF2B5EF4-FFF2-40B4-BE49-F238E27FC236}">
                  <a16:creationId xmlns:a16="http://schemas.microsoft.com/office/drawing/2014/main" id="{7F4EFB97-E9DE-4A92-9A9B-89134773B366}"/>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41" name="Rectangle 34">
              <a:extLst>
                <a:ext uri="{FF2B5EF4-FFF2-40B4-BE49-F238E27FC236}">
                  <a16:creationId xmlns:a16="http://schemas.microsoft.com/office/drawing/2014/main" id="{D00A38A3-DFB1-AE51-725E-3E5B1F4089B5}"/>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2" name="Rectangle 35">
              <a:extLst>
                <a:ext uri="{FF2B5EF4-FFF2-40B4-BE49-F238E27FC236}">
                  <a16:creationId xmlns:a16="http://schemas.microsoft.com/office/drawing/2014/main" id="{0694593C-9265-E762-A8E5-790CF39D85EE}"/>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3" name="Rectangle 36">
              <a:extLst>
                <a:ext uri="{FF2B5EF4-FFF2-40B4-BE49-F238E27FC236}">
                  <a16:creationId xmlns:a16="http://schemas.microsoft.com/office/drawing/2014/main" id="{79BD35E8-C1FF-8A99-8E21-0073B6EAF032}"/>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4" name="Rectangle 37">
              <a:extLst>
                <a:ext uri="{FF2B5EF4-FFF2-40B4-BE49-F238E27FC236}">
                  <a16:creationId xmlns:a16="http://schemas.microsoft.com/office/drawing/2014/main" id="{D3DAFA26-2D34-D4DD-0395-72B02DF4A1B4}"/>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45" name="Rectangle 36">
            <a:extLst>
              <a:ext uri="{FF2B5EF4-FFF2-40B4-BE49-F238E27FC236}">
                <a16:creationId xmlns:a16="http://schemas.microsoft.com/office/drawing/2014/main" id="{6F83414F-3EC2-B044-EA60-A31E987B184E}"/>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46" name="Rectangle 34">
            <a:extLst>
              <a:ext uri="{FF2B5EF4-FFF2-40B4-BE49-F238E27FC236}">
                <a16:creationId xmlns:a16="http://schemas.microsoft.com/office/drawing/2014/main" id="{ADEA7BF1-44EA-2504-9C74-4C53FF5A36B2}"/>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47" name="TextBox 2">
            <a:extLst>
              <a:ext uri="{FF2B5EF4-FFF2-40B4-BE49-F238E27FC236}">
                <a16:creationId xmlns:a16="http://schemas.microsoft.com/office/drawing/2014/main" id="{F3B0B3D1-A651-BE16-0545-A221F4E3E7A7}"/>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48" name="TextBox 3">
            <a:extLst>
              <a:ext uri="{FF2B5EF4-FFF2-40B4-BE49-F238E27FC236}">
                <a16:creationId xmlns:a16="http://schemas.microsoft.com/office/drawing/2014/main" id="{8BB9CB47-A153-CD1B-E637-3442B950585A}"/>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bg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Lexend" pitchFamily="2" charset="0"/>
              <a:ea typeface="华文细黑" pitchFamily="2" charset="-122"/>
              <a:cs typeface="Arial" panose="020B0604020202020204" pitchFamily="34" charset="0"/>
            </a:endParaRPr>
          </a:p>
        </p:txBody>
      </p:sp>
      <p:pic>
        <p:nvPicPr>
          <p:cNvPr id="149" name="图片 148">
            <a:extLst>
              <a:ext uri="{FF2B5EF4-FFF2-40B4-BE49-F238E27FC236}">
                <a16:creationId xmlns:a16="http://schemas.microsoft.com/office/drawing/2014/main" id="{44ACB03E-D6D4-C3F1-FF77-16E176750F41}"/>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50" name="TextBox 2">
            <a:extLst>
              <a:ext uri="{FF2B5EF4-FFF2-40B4-BE49-F238E27FC236}">
                <a16:creationId xmlns:a16="http://schemas.microsoft.com/office/drawing/2014/main" id="{7CC24E0B-5763-992F-30A6-68C9CB867FBB}"/>
              </a:ext>
            </a:extLst>
          </p:cNvPr>
          <p:cNvSpPr txBox="1"/>
          <p:nvPr userDrawn="1"/>
        </p:nvSpPr>
        <p:spPr>
          <a:xfrm>
            <a:off x="6357842" y="6437185"/>
            <a:ext cx="5815467"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r">
              <a:lnSpc>
                <a:spcPct val="120000"/>
              </a:lnSpc>
              <a:spcBef>
                <a:spcPct val="20000"/>
              </a:spcBef>
              <a:buClr>
                <a:srgbClr val="1D1D1A"/>
              </a:buClr>
              <a:buSzPct val="50000"/>
              <a:buFont typeface="Wingdings" pitchFamily="2" charset="2"/>
              <a:buNone/>
            </a:pPr>
            <a:r>
              <a:rPr lang="en-US" altLang="zh-CN" sz="1200" b="1" dirty="0">
                <a:solidFill>
                  <a:schemeClr val="bg1"/>
                </a:solidFill>
                <a:latin typeface="Lexend" pitchFamily="2" charset="0"/>
                <a:ea typeface="+mj-ea"/>
                <a:cs typeface="Futura-Medium" panose="020B0602020204020303" pitchFamily="34" charset="-79"/>
              </a:rPr>
              <a:t>GitHub</a:t>
            </a:r>
            <a:r>
              <a:rPr lang="zh-CN" altLang="en-US" sz="1200" dirty="0">
                <a:solidFill>
                  <a:schemeClr val="bg1"/>
                </a:solidFill>
                <a:latin typeface="Lexend" pitchFamily="2" charset="0"/>
                <a:ea typeface="+mj-ea"/>
                <a:cs typeface="Futura-Medium" panose="020B0602020204020303" pitchFamily="34" charset="-79"/>
              </a:rPr>
              <a:t> </a:t>
            </a:r>
            <a:r>
              <a:rPr lang="en-US" altLang="zh-CN" sz="1200" dirty="0">
                <a:solidFill>
                  <a:schemeClr val="bg1"/>
                </a:solidFill>
                <a:latin typeface="Lexend" pitchFamily="2" charset="0"/>
                <a:ea typeface="+mj-ea"/>
                <a:cs typeface="Futura-Medium" panose="020B0602020204020303" pitchFamily="34" charset="-79"/>
                <a:hlinkClick r:id="rId4">
                  <a:extLst>
                    <a:ext uri="{A12FA001-AC4F-418D-AE19-62706E023703}">
                      <ahyp:hlinkClr xmlns:ahyp="http://schemas.microsoft.com/office/drawing/2018/hyperlinkcolor" val="tx"/>
                    </a:ext>
                  </a:extLst>
                </a:hlinkClick>
              </a:rPr>
              <a:t>github.com/Infrasys-AI/AIInfra</a:t>
            </a:r>
            <a:r>
              <a:rPr lang="zh-CN" altLang="en-US" sz="1200" b="0" kern="1200" dirty="0">
                <a:solidFill>
                  <a:schemeClr val="bg1"/>
                </a:solidFill>
                <a:latin typeface="Lexend" pitchFamily="2" charset="0"/>
                <a:ea typeface="+mj-ea"/>
                <a:cs typeface="Futura-Medium" panose="020B0602020204020303" pitchFamily="34" charset="-79"/>
              </a:rPr>
              <a:t>    </a:t>
            </a:r>
            <a:r>
              <a:rPr lang="en-US" sz="1200" b="1" kern="1200" dirty="0">
                <a:solidFill>
                  <a:schemeClr val="bg1"/>
                </a:solidFill>
                <a:latin typeface="Lexend" pitchFamily="2" charset="0"/>
                <a:ea typeface="+mj-ea"/>
                <a:cs typeface="Futura-Medium" panose="020B0602020204020303" pitchFamily="34" charset="-79"/>
              </a:rPr>
              <a:t>book</a:t>
            </a:r>
            <a:r>
              <a:rPr lang="zh-CN" altLang="en-US" sz="1200" b="1" kern="1200" dirty="0">
                <a:solidFill>
                  <a:schemeClr val="bg1"/>
                </a:solidFill>
                <a:latin typeface="Lexend" pitchFamily="2" charset="0"/>
                <a:ea typeface="+mj-ea"/>
                <a:cs typeface="Futura-Medium" panose="020B0602020204020303" pitchFamily="34" charset="-79"/>
              </a:rPr>
              <a:t> </a:t>
            </a:r>
            <a:r>
              <a:rPr lang="en" altLang="zh-CN" sz="1200" u="sng" dirty="0" err="1">
                <a:solidFill>
                  <a:schemeClr val="bg1"/>
                </a:solidFill>
                <a:latin typeface="Lexend" pitchFamily="2" charset="0"/>
                <a:ea typeface="+mj-ea"/>
                <a:cs typeface="Futura-Medium" panose="020B0602020204020303" pitchFamily="34" charset="-79"/>
              </a:rPr>
              <a:t>infrasys-ai.github.io</a:t>
            </a:r>
            <a:endParaRPr lang="en" altLang="zh-CN" sz="1200" u="sng" dirty="0">
              <a:solidFill>
                <a:schemeClr val="bg1"/>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374153"/>
                </a:solidFill>
                <a:latin typeface="Lexend" pitchFamily="2" charset="0"/>
              </a:rPr>
              <a:t>Copyright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2025 </a:t>
            </a:r>
            <a:r>
              <a:rPr lang="en-US" altLang="zh-CN" sz="9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50" b="1" baseline="0" dirty="0">
                <a:solidFill>
                  <a:srgbClr val="374153"/>
                </a:solidFill>
                <a:latin typeface="Lexend" pitchFamily="2" charset="0"/>
              </a:rPr>
              <a:t> org.</a:t>
            </a:r>
            <a:r>
              <a:rPr kumimoji="1" lang="zh-CN" altLang="en-US" sz="850" b="1" baseline="0" dirty="0">
                <a:solidFill>
                  <a:srgbClr val="374153"/>
                </a:solidFill>
                <a:latin typeface="Lexend" pitchFamily="2" charset="0"/>
              </a:rPr>
              <a:t> </a:t>
            </a:r>
            <a:r>
              <a:rPr kumimoji="1" lang="en-US" altLang="zh-CN" sz="850" b="1" baseline="0" dirty="0">
                <a:solidFill>
                  <a:srgbClr val="374153"/>
                </a:solidFill>
                <a:latin typeface="Lexend" pitchFamily="2" charset="0"/>
              </a:rPr>
              <a:t>All Rights Reserved.</a:t>
            </a:r>
            <a:br>
              <a:rPr kumimoji="1" lang="en-US" altLang="zh-CN" sz="779" dirty="0">
                <a:solidFill>
                  <a:srgbClr val="374153"/>
                </a:solidFill>
                <a:latin typeface="Lexend" pitchFamily="2" charset="0"/>
              </a:rPr>
            </a:br>
            <a:br>
              <a:rPr kumimoji="1" lang="en-US" altLang="zh-CN" sz="779" dirty="0">
                <a:solidFill>
                  <a:srgbClr val="374153"/>
                </a:solidFill>
                <a:latin typeface="Lexend" pitchFamily="2" charset="0"/>
              </a:rPr>
            </a:br>
            <a:r>
              <a:rPr kumimoji="1" lang="en-US" altLang="zh-CN" sz="850" baseline="0" dirty="0">
                <a:solidFill>
                  <a:srgbClr val="374153"/>
                </a:solidFill>
                <a:latin typeface="Lexend" pitchFamily="2" charset="0"/>
                <a:cs typeface="Arial" panose="020B0604020202020204" pitchFamily="34" charset="0"/>
              </a:rPr>
              <a:t>The information in this document may contain predictive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statements including, without limitation, statements regarding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 future financial and operating results, future product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portfolio, new technology, etc. There are a number of factors that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could cause actual results and developments to differ materially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from those expressed or implied in the predictive statements.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Therefore, such information is provided for reference purpose </a:t>
            </a:r>
            <a:br>
              <a:rPr kumimoji="1" lang="en-US" altLang="zh-CN" sz="850" baseline="0" dirty="0">
                <a:solidFill>
                  <a:srgbClr val="374153"/>
                </a:solidFill>
                <a:latin typeface="Lexend" pitchFamily="2" charset="0"/>
                <a:cs typeface="Arial" panose="020B0604020202020204" pitchFamily="34" charset="0"/>
              </a:rPr>
            </a:br>
            <a:r>
              <a:rPr kumimoji="1" lang="en-US" altLang="zh-CN" sz="850" baseline="0" dirty="0">
                <a:solidFill>
                  <a:srgbClr val="374153"/>
                </a:solidFill>
                <a:latin typeface="Lexend" pitchFamily="2" charset="0"/>
                <a:cs typeface="Arial" panose="020B0604020202020204" pitchFamily="34" charset="0"/>
              </a:rPr>
              <a:t>only and constitutes neither an offer nor an acceptance. </a:t>
            </a:r>
            <a:r>
              <a:rPr lang="en-US" altLang="zh-CN" sz="80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Infrasys-AI</a:t>
            </a:r>
            <a:r>
              <a:rPr kumimoji="1" lang="en-US" altLang="zh-CN" sz="800" b="1" baseline="0" dirty="0">
                <a:solidFill>
                  <a:srgbClr val="374153"/>
                </a:solidFill>
                <a:latin typeface="Lexend" pitchFamily="2" charset="0"/>
              </a:rPr>
              <a:t> org.</a:t>
            </a:r>
            <a:r>
              <a:rPr kumimoji="1" lang="zh-CN" altLang="en-US" sz="800" b="1" baseline="0" dirty="0">
                <a:solidFill>
                  <a:srgbClr val="374153"/>
                </a:solidFill>
                <a:latin typeface="Lexend" pitchFamily="2" charset="0"/>
              </a:rPr>
              <a:t> </a:t>
            </a:r>
            <a:r>
              <a:rPr kumimoji="1" lang="en-US" altLang="zh-CN" sz="850" baseline="0" dirty="0">
                <a:solidFill>
                  <a:srgbClr val="374153"/>
                </a:solidFill>
                <a:latin typeface="Lexend" pitchFamily="2" charset="0"/>
                <a:cs typeface="Arial" panose="020B0604020202020204" pitchFamily="34" charset="0"/>
              </a:rPr>
              <a:t>may change the information at any time without notice. </a:t>
            </a:r>
          </a:p>
          <a:p>
            <a:pPr>
              <a:lnSpc>
                <a:spcPts val="1065"/>
              </a:lnSpc>
            </a:pPr>
            <a:endParaRPr kumimoji="1" lang="zh-CN" altLang="en-US" sz="779" dirty="0">
              <a:solidFill>
                <a:srgbClr val="374153"/>
              </a:solidFill>
              <a:latin typeface="Lexend" pitchFamily="2" charset="0"/>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374153"/>
                </a:solidFill>
                <a:latin typeface="Lexend" pitchFamily="2" charset="0"/>
                <a:ea typeface="Microsoft YaHei" charset="-122"/>
                <a:cs typeface="Microsoft YaHei" charset="-122"/>
              </a:rPr>
              <a:t>把 </a:t>
            </a:r>
            <a:r>
              <a:rPr kumimoji="1" lang="en-US" altLang="zh-CN" sz="1300" dirty="0">
                <a:solidFill>
                  <a:srgbClr val="374153"/>
                </a:solidFill>
                <a:latin typeface="Lexend" pitchFamily="2" charset="0"/>
                <a:ea typeface="Microsoft YaHei" charset="-122"/>
                <a:cs typeface="Microsoft YaHei" charset="-122"/>
              </a:rPr>
              <a:t>AIInfra</a:t>
            </a:r>
            <a:r>
              <a:rPr kumimoji="1" lang="zh-CN" altLang="en-US" sz="1300" dirty="0">
                <a:solidFill>
                  <a:srgbClr val="374153"/>
                </a:solidFill>
                <a:latin typeface="Lexend" pitchFamily="2" charset="0"/>
                <a:ea typeface="Microsoft YaHei" charset="-122"/>
                <a:cs typeface="Microsoft YaHei" charset="-122"/>
              </a:rPr>
              <a:t> 带入每个开发者、每个家庭、</a:t>
            </a:r>
            <a:br>
              <a:rPr kumimoji="1" lang="en-US" altLang="zh-CN" sz="1300" dirty="0">
                <a:solidFill>
                  <a:srgbClr val="374153"/>
                </a:solidFill>
                <a:latin typeface="Lexend" pitchFamily="2" charset="0"/>
                <a:ea typeface="Microsoft YaHei" charset="-122"/>
                <a:cs typeface="Microsoft YaHei" charset="-122"/>
              </a:rPr>
            </a:br>
            <a:r>
              <a:rPr kumimoji="1" lang="zh-CN" altLang="en-US" sz="1300" dirty="0">
                <a:solidFill>
                  <a:srgbClr val="374153"/>
                </a:solidFill>
                <a:latin typeface="Lexend" pitchFamily="2"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374153"/>
                </a:solidFill>
                <a:latin typeface="Lexend" pitchFamily="2" charset="0"/>
                <a:cs typeface="Arial" panose="020B0604020202020204" pitchFamily="34" charset="0"/>
              </a:rPr>
              <a:t>Bring AI</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Infra</a:t>
            </a:r>
            <a:r>
              <a:rPr kumimoji="1" lang="zh-CN" altLang="en-US" sz="1200" dirty="0">
                <a:solidFill>
                  <a:srgbClr val="374153"/>
                </a:solidFill>
                <a:latin typeface="Lexend" pitchFamily="2" charset="0"/>
                <a:cs typeface="Arial" panose="020B0604020202020204" pitchFamily="34" charset="0"/>
              </a:rPr>
              <a:t> </a:t>
            </a:r>
            <a:r>
              <a:rPr kumimoji="1" lang="en-US" altLang="zh-CN" sz="1200" dirty="0">
                <a:solidFill>
                  <a:srgbClr val="374153"/>
                </a:solidFill>
                <a:latin typeface="Lexend" pitchFamily="2" charset="0"/>
                <a:cs typeface="Arial" panose="020B0604020202020204" pitchFamily="34" charset="0"/>
              </a:rPr>
              <a:t>to every person, home and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organization for a fully connected, </a:t>
            </a:r>
            <a:br>
              <a:rPr kumimoji="1" lang="en-US" altLang="zh-CN" sz="1200" dirty="0">
                <a:solidFill>
                  <a:srgbClr val="374153"/>
                </a:solidFill>
                <a:latin typeface="Lexend" pitchFamily="2" charset="0"/>
                <a:cs typeface="Arial" panose="020B0604020202020204" pitchFamily="34" charset="0"/>
              </a:rPr>
            </a:br>
            <a:r>
              <a:rPr kumimoji="1" lang="en-US" altLang="zh-CN" sz="1200" dirty="0">
                <a:solidFill>
                  <a:srgbClr val="374153"/>
                </a:solidFill>
                <a:latin typeface="Lexend" pitchFamily="2" charset="0"/>
                <a:cs typeface="Arial" panose="020B0604020202020204" pitchFamily="34" charset="0"/>
              </a:rPr>
              <a:t>intelligent world.</a:t>
            </a:r>
            <a:endParaRPr kumimoji="1" lang="zh-CN" altLang="en-US" sz="1200" dirty="0">
              <a:solidFill>
                <a:srgbClr val="374153"/>
              </a:solidFill>
              <a:latin typeface="Lexend" pitchFamily="2"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3" name="Rectangle 15">
            <a:extLst>
              <a:ext uri="{FF2B5EF4-FFF2-40B4-BE49-F238E27FC236}">
                <a16:creationId xmlns:a16="http://schemas.microsoft.com/office/drawing/2014/main" id="{945970F3-EEC0-24EB-9D51-28AE93DA3122}"/>
              </a:ext>
            </a:extLst>
          </p:cNvPr>
          <p:cNvSpPr>
            <a:spLocks noChangeArrowheads="1"/>
          </p:cNvSpPr>
          <p:nvPr userDrawn="1"/>
        </p:nvSpPr>
        <p:spPr bwMode="auto">
          <a:xfrm>
            <a:off x="-2432001" y="77681"/>
            <a:ext cx="2460528" cy="41013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标题大小：</a:t>
            </a:r>
            <a:r>
              <a:rPr lang="en-US" altLang="zh-CN" sz="1400" dirty="0">
                <a:solidFill>
                  <a:srgbClr val="374154"/>
                </a:solidFill>
                <a:latin typeface="Gill Sans MT" panose="020B0502020104020203" pitchFamily="34" charset="0"/>
                <a:ea typeface="Microsoft YaHei" panose="020B0503020204020204" pitchFamily="34" charset="-122"/>
              </a:rPr>
              <a:t>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标题颜色：华为红</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正文大小：</a:t>
            </a:r>
            <a:r>
              <a:rPr lang="en-US" altLang="zh-CN" sz="1400" dirty="0">
                <a:solidFill>
                  <a:srgbClr val="374154"/>
                </a:solidFill>
                <a:latin typeface="Gill Sans MT" panose="020B0502020104020203" pitchFamily="34" charset="0"/>
                <a:ea typeface="Microsoft YaHei" panose="020B0503020204020204" pitchFamily="34" charset="-122"/>
              </a:rPr>
              <a:t>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a:t>
            </a:r>
            <a:r>
              <a:rPr lang="en-US" altLang="zh-CN" sz="1400" dirty="0">
                <a:solidFill>
                  <a:srgbClr val="374154"/>
                </a:solidFill>
                <a:latin typeface="Gill Sans MT" panose="020B0502020104020203" pitchFamily="34" charset="0"/>
                <a:ea typeface="Microsoft YaHei" panose="020B0503020204020204" pitchFamily="34" charset="-122"/>
              </a:rPr>
              <a:t>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颜色：蓝黑</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中文字体：微软雅黑</a:t>
            </a: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英文字体：</a:t>
            </a:r>
            <a:r>
              <a:rPr lang="en-US" altLang="zh-CN" sz="1400" dirty="0">
                <a:solidFill>
                  <a:srgbClr val="374154"/>
                </a:solidFill>
                <a:latin typeface="Gill Sans MT" panose="020B0502020104020203" pitchFamily="34" charset="0"/>
                <a:ea typeface="Microsoft YaHei" panose="020B0503020204020204" pitchFamily="34" charset="-122"/>
              </a:rPr>
              <a:t>Gill Sans MT</a:t>
            </a:r>
          </a:p>
          <a:p>
            <a:pPr marL="457051" indent="-457051" algn="r" eaLnBrk="0" hangingPunct="0">
              <a:lnSpc>
                <a:spcPct val="12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建议排版：上下对半</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左右对半</a:t>
            </a:r>
          </a:p>
        </p:txBody>
      </p:sp>
      <p:grpSp>
        <p:nvGrpSpPr>
          <p:cNvPr id="4" name="组合 3">
            <a:extLst>
              <a:ext uri="{FF2B5EF4-FFF2-40B4-BE49-F238E27FC236}">
                <a16:creationId xmlns:a16="http://schemas.microsoft.com/office/drawing/2014/main" id="{D5911823-EE3F-119E-8A3D-5B409A788B4B}"/>
              </a:ext>
            </a:extLst>
          </p:cNvPr>
          <p:cNvGrpSpPr/>
          <p:nvPr userDrawn="1"/>
        </p:nvGrpSpPr>
        <p:grpSpPr>
          <a:xfrm>
            <a:off x="12497085" y="3327980"/>
            <a:ext cx="1214711" cy="3499198"/>
            <a:chOff x="12438524" y="3358802"/>
            <a:chExt cx="1214711" cy="3499198"/>
          </a:xfrm>
        </p:grpSpPr>
        <p:sp>
          <p:nvSpPr>
            <p:cNvPr id="8" name="矩形 7">
              <a:extLst>
                <a:ext uri="{FF2B5EF4-FFF2-40B4-BE49-F238E27FC236}">
                  <a16:creationId xmlns:a16="http://schemas.microsoft.com/office/drawing/2014/main" id="{FF64D3D0-7B8C-AD8A-3979-4F3B86622A73}"/>
                </a:ext>
              </a:extLst>
            </p:cNvPr>
            <p:cNvSpPr/>
            <p:nvPr userDrawn="1"/>
          </p:nvSpPr>
          <p:spPr bwMode="auto">
            <a:xfrm>
              <a:off x="12438524" y="3358802"/>
              <a:ext cx="1214711" cy="3499198"/>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grpSp>
          <p:nvGrpSpPr>
            <p:cNvPr id="12" name="Group 18">
              <a:extLst>
                <a:ext uri="{FF2B5EF4-FFF2-40B4-BE49-F238E27FC236}">
                  <a16:creationId xmlns:a16="http://schemas.microsoft.com/office/drawing/2014/main" id="{221D04D6-7A5F-1BD6-C94B-4CD13AF6812E}"/>
                </a:ext>
              </a:extLst>
            </p:cNvPr>
            <p:cNvGrpSpPr>
              <a:grpSpLocks/>
            </p:cNvGrpSpPr>
            <p:nvPr/>
          </p:nvGrpSpPr>
          <p:grpSpPr bwMode="auto">
            <a:xfrm>
              <a:off x="12552504" y="3727418"/>
              <a:ext cx="986752" cy="182532"/>
              <a:chOff x="5893" y="2387"/>
              <a:chExt cx="466" cy="115"/>
            </a:xfrm>
          </p:grpSpPr>
          <p:sp>
            <p:nvSpPr>
              <p:cNvPr id="146" name="Rectangle 19">
                <a:extLst>
                  <a:ext uri="{FF2B5EF4-FFF2-40B4-BE49-F238E27FC236}">
                    <a16:creationId xmlns:a16="http://schemas.microsoft.com/office/drawing/2014/main" id="{099FB978-446A-FB9B-3669-549EDDD37FB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0">
                <a:extLst>
                  <a:ext uri="{FF2B5EF4-FFF2-40B4-BE49-F238E27FC236}">
                    <a16:creationId xmlns:a16="http://schemas.microsoft.com/office/drawing/2014/main" id="{402953FC-C7FD-74E0-9E03-DCED5C7307E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8" name="Rectangle 21">
                <a:extLst>
                  <a:ext uri="{FF2B5EF4-FFF2-40B4-BE49-F238E27FC236}">
                    <a16:creationId xmlns:a16="http://schemas.microsoft.com/office/drawing/2014/main" id="{6163CA8A-7471-F09E-5202-ECDF0D6C425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9" name="Rectangle 22">
                <a:extLst>
                  <a:ext uri="{FF2B5EF4-FFF2-40B4-BE49-F238E27FC236}">
                    <a16:creationId xmlns:a16="http://schemas.microsoft.com/office/drawing/2014/main" id="{DDD5D0B4-C25F-1678-0ECD-C33469FA4933}"/>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23">
              <a:extLst>
                <a:ext uri="{FF2B5EF4-FFF2-40B4-BE49-F238E27FC236}">
                  <a16:creationId xmlns:a16="http://schemas.microsoft.com/office/drawing/2014/main" id="{0CB401A5-BFA4-5173-37F2-03D22141FC66}"/>
                </a:ext>
              </a:extLst>
            </p:cNvPr>
            <p:cNvGrpSpPr>
              <a:grpSpLocks/>
            </p:cNvGrpSpPr>
            <p:nvPr/>
          </p:nvGrpSpPr>
          <p:grpSpPr bwMode="auto">
            <a:xfrm>
              <a:off x="12552504" y="3943282"/>
              <a:ext cx="986752" cy="182532"/>
              <a:chOff x="5893" y="2523"/>
              <a:chExt cx="466" cy="115"/>
            </a:xfrm>
          </p:grpSpPr>
          <p:sp>
            <p:nvSpPr>
              <p:cNvPr id="142" name="Rectangle 24">
                <a:extLst>
                  <a:ext uri="{FF2B5EF4-FFF2-40B4-BE49-F238E27FC236}">
                    <a16:creationId xmlns:a16="http://schemas.microsoft.com/office/drawing/2014/main" id="{97B4DC9F-B485-0677-E934-6D0065F3304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5">
                <a:extLst>
                  <a:ext uri="{FF2B5EF4-FFF2-40B4-BE49-F238E27FC236}">
                    <a16:creationId xmlns:a16="http://schemas.microsoft.com/office/drawing/2014/main" id="{AEE94955-676C-ABEF-2CC7-F6D20394725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26">
                <a:extLst>
                  <a:ext uri="{FF2B5EF4-FFF2-40B4-BE49-F238E27FC236}">
                    <a16:creationId xmlns:a16="http://schemas.microsoft.com/office/drawing/2014/main" id="{B2A6585D-0981-DA5B-C4CE-12079FB92139}"/>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7">
                <a:extLst>
                  <a:ext uri="{FF2B5EF4-FFF2-40B4-BE49-F238E27FC236}">
                    <a16:creationId xmlns:a16="http://schemas.microsoft.com/office/drawing/2014/main" id="{F575C384-2CE3-7C62-1E5F-79383AA76B7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8">
              <a:extLst>
                <a:ext uri="{FF2B5EF4-FFF2-40B4-BE49-F238E27FC236}">
                  <a16:creationId xmlns:a16="http://schemas.microsoft.com/office/drawing/2014/main" id="{E8B07BFF-F732-B6A7-AC9F-E502FCD072CB}"/>
                </a:ext>
              </a:extLst>
            </p:cNvPr>
            <p:cNvGrpSpPr>
              <a:grpSpLocks/>
            </p:cNvGrpSpPr>
            <p:nvPr/>
          </p:nvGrpSpPr>
          <p:grpSpPr bwMode="auto">
            <a:xfrm>
              <a:off x="12552504" y="4159146"/>
              <a:ext cx="986752" cy="182532"/>
              <a:chOff x="5893" y="2659"/>
              <a:chExt cx="466" cy="115"/>
            </a:xfrm>
          </p:grpSpPr>
          <p:sp>
            <p:nvSpPr>
              <p:cNvPr id="138" name="Rectangle 29">
                <a:extLst>
                  <a:ext uri="{FF2B5EF4-FFF2-40B4-BE49-F238E27FC236}">
                    <a16:creationId xmlns:a16="http://schemas.microsoft.com/office/drawing/2014/main" id="{36FA4321-3365-5180-F0DC-052106299ED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0">
                <a:extLst>
                  <a:ext uri="{FF2B5EF4-FFF2-40B4-BE49-F238E27FC236}">
                    <a16:creationId xmlns:a16="http://schemas.microsoft.com/office/drawing/2014/main" id="{DE4A66BF-1FC9-D1A9-4E9C-98F1EDC892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31">
                <a:extLst>
                  <a:ext uri="{FF2B5EF4-FFF2-40B4-BE49-F238E27FC236}">
                    <a16:creationId xmlns:a16="http://schemas.microsoft.com/office/drawing/2014/main" id="{EB88A0D6-6542-B633-D6F4-FD06C8F8750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32">
                <a:extLst>
                  <a:ext uri="{FF2B5EF4-FFF2-40B4-BE49-F238E27FC236}">
                    <a16:creationId xmlns:a16="http://schemas.microsoft.com/office/drawing/2014/main" id="{E283AE8A-822E-14DE-B4CB-38342CDF75D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33">
              <a:extLst>
                <a:ext uri="{FF2B5EF4-FFF2-40B4-BE49-F238E27FC236}">
                  <a16:creationId xmlns:a16="http://schemas.microsoft.com/office/drawing/2014/main" id="{4C99AB02-4592-5148-C15D-F183631F8EEC}"/>
                </a:ext>
              </a:extLst>
            </p:cNvPr>
            <p:cNvGrpSpPr>
              <a:grpSpLocks/>
            </p:cNvGrpSpPr>
            <p:nvPr/>
          </p:nvGrpSpPr>
          <p:grpSpPr bwMode="auto">
            <a:xfrm>
              <a:off x="12552504" y="3511551"/>
              <a:ext cx="986752" cy="188882"/>
              <a:chOff x="5893" y="2251"/>
              <a:chExt cx="466" cy="119"/>
            </a:xfrm>
          </p:grpSpPr>
          <p:sp>
            <p:nvSpPr>
              <p:cNvPr id="134" name="Rectangle 34">
                <a:extLst>
                  <a:ext uri="{FF2B5EF4-FFF2-40B4-BE49-F238E27FC236}">
                    <a16:creationId xmlns:a16="http://schemas.microsoft.com/office/drawing/2014/main" id="{9BCB22EF-C5AC-06BD-63A7-9D398CF3D0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solidFill>
                    <a:srgbClr val="000000"/>
                  </a:solidFill>
                  <a:latin typeface="Calibri" charset="0"/>
                  <a:ea typeface="宋体" charset="-122"/>
                </a:endParaRPr>
              </a:p>
            </p:txBody>
          </p:sp>
          <p:sp>
            <p:nvSpPr>
              <p:cNvPr id="135" name="Rectangle 35">
                <a:extLst>
                  <a:ext uri="{FF2B5EF4-FFF2-40B4-BE49-F238E27FC236}">
                    <a16:creationId xmlns:a16="http://schemas.microsoft.com/office/drawing/2014/main" id="{46F6214D-6940-1212-D8A0-559A13928EE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36">
                <a:extLst>
                  <a:ext uri="{FF2B5EF4-FFF2-40B4-BE49-F238E27FC236}">
                    <a16:creationId xmlns:a16="http://schemas.microsoft.com/office/drawing/2014/main" id="{7C9683CB-14BC-3368-9583-914D4824229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7">
                <a:extLst>
                  <a:ext uri="{FF2B5EF4-FFF2-40B4-BE49-F238E27FC236}">
                    <a16:creationId xmlns:a16="http://schemas.microsoft.com/office/drawing/2014/main" id="{A70BD387-07BC-4C03-29A7-808D266BB3D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38">
              <a:extLst>
                <a:ext uri="{FF2B5EF4-FFF2-40B4-BE49-F238E27FC236}">
                  <a16:creationId xmlns:a16="http://schemas.microsoft.com/office/drawing/2014/main" id="{745134D5-7314-ECE1-3D7A-47CACFA1B48B}"/>
                </a:ext>
              </a:extLst>
            </p:cNvPr>
            <p:cNvGrpSpPr>
              <a:grpSpLocks/>
            </p:cNvGrpSpPr>
            <p:nvPr/>
          </p:nvGrpSpPr>
          <p:grpSpPr bwMode="auto">
            <a:xfrm>
              <a:off x="12552504" y="4519449"/>
              <a:ext cx="986752" cy="182532"/>
              <a:chOff x="5893" y="2886"/>
              <a:chExt cx="466" cy="115"/>
            </a:xfrm>
          </p:grpSpPr>
          <p:sp>
            <p:nvSpPr>
              <p:cNvPr id="130" name="Rectangle 39">
                <a:extLst>
                  <a:ext uri="{FF2B5EF4-FFF2-40B4-BE49-F238E27FC236}">
                    <a16:creationId xmlns:a16="http://schemas.microsoft.com/office/drawing/2014/main" id="{B4DFCEA2-B89F-1F98-BC08-D92C8AD527D1}"/>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0">
                <a:extLst>
                  <a:ext uri="{FF2B5EF4-FFF2-40B4-BE49-F238E27FC236}">
                    <a16:creationId xmlns:a16="http://schemas.microsoft.com/office/drawing/2014/main" id="{A5D4DF71-55A5-582B-E9ED-EAA3E8862DA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2" name="Rectangle 41">
                <a:extLst>
                  <a:ext uri="{FF2B5EF4-FFF2-40B4-BE49-F238E27FC236}">
                    <a16:creationId xmlns:a16="http://schemas.microsoft.com/office/drawing/2014/main" id="{51BB396B-8B24-2D31-18E1-278B01E1C62C}"/>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42">
                <a:extLst>
                  <a:ext uri="{FF2B5EF4-FFF2-40B4-BE49-F238E27FC236}">
                    <a16:creationId xmlns:a16="http://schemas.microsoft.com/office/drawing/2014/main" id="{459A2A59-F7B0-0D7A-64E7-EE829A2EBE5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43">
              <a:extLst>
                <a:ext uri="{FF2B5EF4-FFF2-40B4-BE49-F238E27FC236}">
                  <a16:creationId xmlns:a16="http://schemas.microsoft.com/office/drawing/2014/main" id="{EB46CC9A-4B71-9C60-9881-8FA28C6278C7}"/>
                </a:ext>
              </a:extLst>
            </p:cNvPr>
            <p:cNvGrpSpPr>
              <a:grpSpLocks/>
            </p:cNvGrpSpPr>
            <p:nvPr/>
          </p:nvGrpSpPr>
          <p:grpSpPr bwMode="auto">
            <a:xfrm>
              <a:off x="12552504" y="4735313"/>
              <a:ext cx="986752" cy="182532"/>
              <a:chOff x="5893" y="3022"/>
              <a:chExt cx="466" cy="115"/>
            </a:xfrm>
          </p:grpSpPr>
          <p:sp>
            <p:nvSpPr>
              <p:cNvPr id="126" name="Rectangle 44">
                <a:extLst>
                  <a:ext uri="{FF2B5EF4-FFF2-40B4-BE49-F238E27FC236}">
                    <a16:creationId xmlns:a16="http://schemas.microsoft.com/office/drawing/2014/main" id="{8DCD65C3-BD00-F5FF-263E-EF68F015BAF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5">
                <a:extLst>
                  <a:ext uri="{FF2B5EF4-FFF2-40B4-BE49-F238E27FC236}">
                    <a16:creationId xmlns:a16="http://schemas.microsoft.com/office/drawing/2014/main" id="{48BD9D59-BBFF-EE1B-C12C-AE983889CFE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8" name="Rectangle 46">
                <a:extLst>
                  <a:ext uri="{FF2B5EF4-FFF2-40B4-BE49-F238E27FC236}">
                    <a16:creationId xmlns:a16="http://schemas.microsoft.com/office/drawing/2014/main" id="{0A4BCE4C-72AA-B2AA-98D8-4267D421E2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7">
                <a:extLst>
                  <a:ext uri="{FF2B5EF4-FFF2-40B4-BE49-F238E27FC236}">
                    <a16:creationId xmlns:a16="http://schemas.microsoft.com/office/drawing/2014/main" id="{FDD12625-D8A2-2329-A5DF-35B4D5BCDC10}"/>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48">
              <a:extLst>
                <a:ext uri="{FF2B5EF4-FFF2-40B4-BE49-F238E27FC236}">
                  <a16:creationId xmlns:a16="http://schemas.microsoft.com/office/drawing/2014/main" id="{9BB745C8-F700-EE56-571F-7E4AE7F7438C}"/>
                </a:ext>
              </a:extLst>
            </p:cNvPr>
            <p:cNvGrpSpPr>
              <a:grpSpLocks/>
            </p:cNvGrpSpPr>
            <p:nvPr/>
          </p:nvGrpSpPr>
          <p:grpSpPr bwMode="auto">
            <a:xfrm>
              <a:off x="12552504" y="4951179"/>
              <a:ext cx="986752" cy="182532"/>
              <a:chOff x="5893" y="3158"/>
              <a:chExt cx="466" cy="115"/>
            </a:xfrm>
          </p:grpSpPr>
          <p:sp>
            <p:nvSpPr>
              <p:cNvPr id="122" name="Rectangle 49">
                <a:extLst>
                  <a:ext uri="{FF2B5EF4-FFF2-40B4-BE49-F238E27FC236}">
                    <a16:creationId xmlns:a16="http://schemas.microsoft.com/office/drawing/2014/main" id="{F4C1E894-70AD-45E8-6F42-9D36B914FB1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0">
                <a:extLst>
                  <a:ext uri="{FF2B5EF4-FFF2-40B4-BE49-F238E27FC236}">
                    <a16:creationId xmlns:a16="http://schemas.microsoft.com/office/drawing/2014/main" id="{988F9269-6FAD-3020-396D-31DD978FC56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51">
                <a:extLst>
                  <a:ext uri="{FF2B5EF4-FFF2-40B4-BE49-F238E27FC236}">
                    <a16:creationId xmlns:a16="http://schemas.microsoft.com/office/drawing/2014/main" id="{627A6F9C-1CD2-D7D4-40F2-5ECC1D3E937A}"/>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52">
                <a:extLst>
                  <a:ext uri="{FF2B5EF4-FFF2-40B4-BE49-F238E27FC236}">
                    <a16:creationId xmlns:a16="http://schemas.microsoft.com/office/drawing/2014/main" id="{6D9D8F90-FA8D-0084-4972-BB22B22DD6CE}"/>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53">
              <a:extLst>
                <a:ext uri="{FF2B5EF4-FFF2-40B4-BE49-F238E27FC236}">
                  <a16:creationId xmlns:a16="http://schemas.microsoft.com/office/drawing/2014/main" id="{660EDEDE-7760-6506-E180-F30F374078BF}"/>
                </a:ext>
              </a:extLst>
            </p:cNvPr>
            <p:cNvGrpSpPr>
              <a:grpSpLocks/>
            </p:cNvGrpSpPr>
            <p:nvPr/>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8F5C4E85-5019-11A3-D251-C951D9734692}"/>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BA0D5B2D-7334-83E8-F7DB-54ABECAB4F6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77CF0B68-F87E-A2DA-8744-1F37DC56DE0F}"/>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044F93E1-7832-2216-50CA-12C2D703CB9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58">
              <a:extLst>
                <a:ext uri="{FF2B5EF4-FFF2-40B4-BE49-F238E27FC236}">
                  <a16:creationId xmlns:a16="http://schemas.microsoft.com/office/drawing/2014/main" id="{958A6FA7-0514-0E20-F672-845E987984BD}"/>
                </a:ext>
              </a:extLst>
            </p:cNvPr>
            <p:cNvGrpSpPr>
              <a:grpSpLocks/>
            </p:cNvGrpSpPr>
            <p:nvPr/>
          </p:nvGrpSpPr>
          <p:grpSpPr bwMode="auto">
            <a:xfrm>
              <a:off x="12552504" y="5527346"/>
              <a:ext cx="986752" cy="182532"/>
              <a:chOff x="5893" y="3521"/>
              <a:chExt cx="466" cy="115"/>
            </a:xfrm>
          </p:grpSpPr>
          <p:sp>
            <p:nvSpPr>
              <p:cNvPr id="114" name="Rectangle 59">
                <a:extLst>
                  <a:ext uri="{FF2B5EF4-FFF2-40B4-BE49-F238E27FC236}">
                    <a16:creationId xmlns:a16="http://schemas.microsoft.com/office/drawing/2014/main" id="{D68908FE-6ADF-2CAF-E4B5-DF22E78F41B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0">
                <a:extLst>
                  <a:ext uri="{FF2B5EF4-FFF2-40B4-BE49-F238E27FC236}">
                    <a16:creationId xmlns:a16="http://schemas.microsoft.com/office/drawing/2014/main" id="{8109CB6D-46A1-F47D-5AF4-A6C980312C3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61">
                <a:extLst>
                  <a:ext uri="{FF2B5EF4-FFF2-40B4-BE49-F238E27FC236}">
                    <a16:creationId xmlns:a16="http://schemas.microsoft.com/office/drawing/2014/main" id="{63973E3B-2E25-DA36-EA74-D5BDD449F2BE}"/>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62">
                <a:extLst>
                  <a:ext uri="{FF2B5EF4-FFF2-40B4-BE49-F238E27FC236}">
                    <a16:creationId xmlns:a16="http://schemas.microsoft.com/office/drawing/2014/main" id="{AC446EF0-7A22-C318-4105-B1905A7A295E}"/>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63">
              <a:extLst>
                <a:ext uri="{FF2B5EF4-FFF2-40B4-BE49-F238E27FC236}">
                  <a16:creationId xmlns:a16="http://schemas.microsoft.com/office/drawing/2014/main" id="{DFFAE7CC-265B-905E-9681-8C955632F177}"/>
                </a:ext>
              </a:extLst>
            </p:cNvPr>
            <p:cNvGrpSpPr>
              <a:grpSpLocks/>
            </p:cNvGrpSpPr>
            <p:nvPr/>
          </p:nvGrpSpPr>
          <p:grpSpPr bwMode="auto">
            <a:xfrm>
              <a:off x="12552504" y="5743210"/>
              <a:ext cx="986752" cy="182532"/>
              <a:chOff x="5893" y="3657"/>
              <a:chExt cx="466" cy="115"/>
            </a:xfrm>
          </p:grpSpPr>
          <p:sp>
            <p:nvSpPr>
              <p:cNvPr id="110" name="Rectangle 64">
                <a:extLst>
                  <a:ext uri="{FF2B5EF4-FFF2-40B4-BE49-F238E27FC236}">
                    <a16:creationId xmlns:a16="http://schemas.microsoft.com/office/drawing/2014/main" id="{12B78310-E9DA-70FB-DD81-AFB297848BD3}"/>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5">
                <a:extLst>
                  <a:ext uri="{FF2B5EF4-FFF2-40B4-BE49-F238E27FC236}">
                    <a16:creationId xmlns:a16="http://schemas.microsoft.com/office/drawing/2014/main" id="{033FBE90-EE4E-D77E-AB17-78D340DD4616}"/>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2" name="Rectangle 66">
                <a:extLst>
                  <a:ext uri="{FF2B5EF4-FFF2-40B4-BE49-F238E27FC236}">
                    <a16:creationId xmlns:a16="http://schemas.microsoft.com/office/drawing/2014/main" id="{DE8B042E-D24B-610A-8590-2CE5E64B54BC}"/>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7">
                <a:extLst>
                  <a:ext uri="{FF2B5EF4-FFF2-40B4-BE49-F238E27FC236}">
                    <a16:creationId xmlns:a16="http://schemas.microsoft.com/office/drawing/2014/main" id="{42350D2A-9F9D-1E30-FEE6-B2F84C945EE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68">
              <a:extLst>
                <a:ext uri="{FF2B5EF4-FFF2-40B4-BE49-F238E27FC236}">
                  <a16:creationId xmlns:a16="http://schemas.microsoft.com/office/drawing/2014/main" id="{E508880F-4A6E-B791-8482-E7E986846D87}"/>
                </a:ext>
              </a:extLst>
            </p:cNvPr>
            <p:cNvGrpSpPr>
              <a:grpSpLocks/>
            </p:cNvGrpSpPr>
            <p:nvPr/>
          </p:nvGrpSpPr>
          <p:grpSpPr bwMode="auto">
            <a:xfrm>
              <a:off x="12552504" y="6103513"/>
              <a:ext cx="986752" cy="182532"/>
              <a:chOff x="5893" y="3884"/>
              <a:chExt cx="466" cy="115"/>
            </a:xfrm>
          </p:grpSpPr>
          <p:sp>
            <p:nvSpPr>
              <p:cNvPr id="106" name="Rectangle 69">
                <a:extLst>
                  <a:ext uri="{FF2B5EF4-FFF2-40B4-BE49-F238E27FC236}">
                    <a16:creationId xmlns:a16="http://schemas.microsoft.com/office/drawing/2014/main" id="{3632305E-DD9C-1E44-159D-62B9C3D4A50E}"/>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0">
                <a:extLst>
                  <a:ext uri="{FF2B5EF4-FFF2-40B4-BE49-F238E27FC236}">
                    <a16:creationId xmlns:a16="http://schemas.microsoft.com/office/drawing/2014/main" id="{2FDB680F-0E87-6768-392A-39CC818BC07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8" name="Rectangle 71">
                <a:extLst>
                  <a:ext uri="{FF2B5EF4-FFF2-40B4-BE49-F238E27FC236}">
                    <a16:creationId xmlns:a16="http://schemas.microsoft.com/office/drawing/2014/main" id="{69D86CF0-6094-9A96-EE68-271DC89F9FB8}"/>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72">
                <a:extLst>
                  <a:ext uri="{FF2B5EF4-FFF2-40B4-BE49-F238E27FC236}">
                    <a16:creationId xmlns:a16="http://schemas.microsoft.com/office/drawing/2014/main" id="{8EBF0CBF-F9A5-71F1-0462-E5805A796D34}"/>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6" name="Group 73">
              <a:extLst>
                <a:ext uri="{FF2B5EF4-FFF2-40B4-BE49-F238E27FC236}">
                  <a16:creationId xmlns:a16="http://schemas.microsoft.com/office/drawing/2014/main" id="{DC572AB9-1C77-1390-4368-7E34853D77DB}"/>
                </a:ext>
              </a:extLst>
            </p:cNvPr>
            <p:cNvGrpSpPr>
              <a:grpSpLocks/>
            </p:cNvGrpSpPr>
            <p:nvPr/>
          </p:nvGrpSpPr>
          <p:grpSpPr bwMode="auto">
            <a:xfrm>
              <a:off x="12552504" y="6328901"/>
              <a:ext cx="986752" cy="182532"/>
              <a:chOff x="5893" y="4026"/>
              <a:chExt cx="466" cy="115"/>
            </a:xfrm>
          </p:grpSpPr>
          <p:sp>
            <p:nvSpPr>
              <p:cNvPr id="102" name="Rectangle 74">
                <a:extLst>
                  <a:ext uri="{FF2B5EF4-FFF2-40B4-BE49-F238E27FC236}">
                    <a16:creationId xmlns:a16="http://schemas.microsoft.com/office/drawing/2014/main" id="{9BE142CC-0515-3F7D-000A-B2188390105B}"/>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5">
                <a:extLst>
                  <a:ext uri="{FF2B5EF4-FFF2-40B4-BE49-F238E27FC236}">
                    <a16:creationId xmlns:a16="http://schemas.microsoft.com/office/drawing/2014/main" id="{D3FBEFEE-3095-7D32-92E5-DAEB6A8D6FE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76">
                <a:extLst>
                  <a:ext uri="{FF2B5EF4-FFF2-40B4-BE49-F238E27FC236}">
                    <a16:creationId xmlns:a16="http://schemas.microsoft.com/office/drawing/2014/main" id="{B0E21079-93F2-BB6B-1D95-1E9D5A392E8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7">
                <a:extLst>
                  <a:ext uri="{FF2B5EF4-FFF2-40B4-BE49-F238E27FC236}">
                    <a16:creationId xmlns:a16="http://schemas.microsoft.com/office/drawing/2014/main" id="{8B72400F-A983-CD6A-E1E2-62A985329321}"/>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78">
              <a:extLst>
                <a:ext uri="{FF2B5EF4-FFF2-40B4-BE49-F238E27FC236}">
                  <a16:creationId xmlns:a16="http://schemas.microsoft.com/office/drawing/2014/main" id="{37F70978-7F81-BD41-04F5-53EAAC42AAD7}"/>
                </a:ext>
              </a:extLst>
            </p:cNvPr>
            <p:cNvGrpSpPr>
              <a:grpSpLocks/>
            </p:cNvGrpSpPr>
            <p:nvPr/>
          </p:nvGrpSpPr>
          <p:grpSpPr bwMode="auto">
            <a:xfrm>
              <a:off x="12552504" y="6552703"/>
              <a:ext cx="986752" cy="182532"/>
              <a:chOff x="5893" y="4167"/>
              <a:chExt cx="466" cy="115"/>
            </a:xfrm>
          </p:grpSpPr>
          <p:sp>
            <p:nvSpPr>
              <p:cNvPr id="98" name="Rectangle 79">
                <a:extLst>
                  <a:ext uri="{FF2B5EF4-FFF2-40B4-BE49-F238E27FC236}">
                    <a16:creationId xmlns:a16="http://schemas.microsoft.com/office/drawing/2014/main" id="{84CE1407-9150-BF95-3F99-C92D9719B92C}"/>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0">
                <a:extLst>
                  <a:ext uri="{FF2B5EF4-FFF2-40B4-BE49-F238E27FC236}">
                    <a16:creationId xmlns:a16="http://schemas.microsoft.com/office/drawing/2014/main" id="{CA6A1811-C5BD-F9FE-F564-AE345B56C8A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81">
                <a:extLst>
                  <a:ext uri="{FF2B5EF4-FFF2-40B4-BE49-F238E27FC236}">
                    <a16:creationId xmlns:a16="http://schemas.microsoft.com/office/drawing/2014/main" id="{65707941-EBE7-9B5F-1BAA-034948D5223F}"/>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82">
                <a:extLst>
                  <a:ext uri="{FF2B5EF4-FFF2-40B4-BE49-F238E27FC236}">
                    <a16:creationId xmlns:a16="http://schemas.microsoft.com/office/drawing/2014/main" id="{CD8CE744-EF7C-E492-228C-F29674648340}"/>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50" name="Rectangle 83">
            <a:extLst>
              <a:ext uri="{FF2B5EF4-FFF2-40B4-BE49-F238E27FC236}">
                <a16:creationId xmlns:a16="http://schemas.microsoft.com/office/drawing/2014/main" id="{20D263BD-B2EC-BBF6-A665-4BFC1A8CCE22}"/>
              </a:ext>
            </a:extLst>
          </p:cNvPr>
          <p:cNvSpPr>
            <a:spLocks noChangeArrowheads="1"/>
          </p:cNvSpPr>
          <p:nvPr userDrawn="1"/>
        </p:nvSpPr>
        <p:spPr bwMode="auto">
          <a:xfrm>
            <a:off x="12215396" y="-26681"/>
            <a:ext cx="1757991" cy="139986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建议同一页面内不超过四种颜色</a:t>
            </a:r>
            <a:endParaRPr lang="en-US" altLang="zh-CN" sz="1333" dirty="0">
              <a:solidFill>
                <a:srgbClr val="374154"/>
              </a:solidFill>
              <a:latin typeface="微软雅黑" pitchFamily="34" charset="-122"/>
              <a:ea typeface="微软雅黑" pitchFamily="34" charset="-122"/>
            </a:endParaRPr>
          </a:p>
          <a:p>
            <a:pPr marL="285750" indent="-285750" eaLnBrk="0" hangingPunct="0">
              <a:lnSpc>
                <a:spcPct val="120000"/>
              </a:lnSpc>
              <a:spcBef>
                <a:spcPct val="20000"/>
              </a:spcBef>
              <a:buFont typeface="Arial" panose="020B0604020202020204" pitchFamily="34" charset="0"/>
              <a:buChar char="•"/>
            </a:pPr>
            <a:r>
              <a:rPr lang="zh-CN" altLang="en-US" sz="1333" dirty="0">
                <a:solidFill>
                  <a:srgbClr val="374154"/>
                </a:solidFill>
                <a:latin typeface="微软雅黑" pitchFamily="34" charset="-122"/>
                <a:ea typeface="微软雅黑" pitchFamily="34" charset="-122"/>
              </a:rPr>
              <a:t>同一页面内建议只选择一组使用</a:t>
            </a:r>
          </a:p>
        </p:txBody>
      </p:sp>
      <p:grpSp>
        <p:nvGrpSpPr>
          <p:cNvPr id="151" name="组合 150">
            <a:extLst>
              <a:ext uri="{FF2B5EF4-FFF2-40B4-BE49-F238E27FC236}">
                <a16:creationId xmlns:a16="http://schemas.microsoft.com/office/drawing/2014/main" id="{46315BEB-AE9E-2525-4503-D7A1155A8892}"/>
              </a:ext>
            </a:extLst>
          </p:cNvPr>
          <p:cNvGrpSpPr/>
          <p:nvPr userDrawn="1"/>
        </p:nvGrpSpPr>
        <p:grpSpPr>
          <a:xfrm>
            <a:off x="12497084" y="1426593"/>
            <a:ext cx="1214711" cy="358713"/>
            <a:chOff x="12497084" y="2812490"/>
            <a:chExt cx="1214711" cy="358713"/>
          </a:xfrm>
        </p:grpSpPr>
        <p:sp>
          <p:nvSpPr>
            <p:cNvPr id="152" name="矩形 151">
              <a:extLst>
                <a:ext uri="{FF2B5EF4-FFF2-40B4-BE49-F238E27FC236}">
                  <a16:creationId xmlns:a16="http://schemas.microsoft.com/office/drawing/2014/main" id="{1BD106B4-8281-7645-DC13-F3E1575874CC}"/>
                </a:ext>
              </a:extLst>
            </p:cNvPr>
            <p:cNvSpPr/>
            <p:nvPr userDrawn="1"/>
          </p:nvSpPr>
          <p:spPr bwMode="auto">
            <a:xfrm>
              <a:off x="12497084" y="2812490"/>
              <a:ext cx="1214711" cy="358713"/>
            </a:xfrm>
            <a:prstGeom prst="rect">
              <a:avLst/>
            </a:prstGeom>
            <a:solidFill>
              <a:srgbClr val="FFFFFF"/>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a:ln>
                  <a:noFill/>
                </a:ln>
                <a:solidFill>
                  <a:schemeClr val="tx1"/>
                </a:solidFill>
                <a:effectLst/>
                <a:latin typeface="Arial" charset="0"/>
                <a:ea typeface="宋体" charset="-122"/>
              </a:endParaRPr>
            </a:p>
          </p:txBody>
        </p:sp>
        <p:sp>
          <p:nvSpPr>
            <p:cNvPr id="153" name="Rectangle 34">
              <a:extLst>
                <a:ext uri="{FF2B5EF4-FFF2-40B4-BE49-F238E27FC236}">
                  <a16:creationId xmlns:a16="http://schemas.microsoft.com/office/drawing/2014/main" id="{9EA2945D-4222-AD08-AF83-E7698980755F}"/>
                </a:ext>
              </a:extLst>
            </p:cNvPr>
            <p:cNvSpPr>
              <a:spLocks noChangeArrowheads="1"/>
            </p:cNvSpPr>
            <p:nvPr userDrawn="1"/>
          </p:nvSpPr>
          <p:spPr bwMode="auto">
            <a:xfrm flipV="1">
              <a:off x="13104441" y="289740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4" name="Rectangle 35">
              <a:extLst>
                <a:ext uri="{FF2B5EF4-FFF2-40B4-BE49-F238E27FC236}">
                  <a16:creationId xmlns:a16="http://schemas.microsoft.com/office/drawing/2014/main" id="{46F6E496-55FC-95AF-33AF-5821F9033654}"/>
                </a:ext>
              </a:extLst>
            </p:cNvPr>
            <p:cNvSpPr>
              <a:spLocks noChangeArrowheads="1"/>
            </p:cNvSpPr>
            <p:nvPr userDrawn="1"/>
          </p:nvSpPr>
          <p:spPr bwMode="auto">
            <a:xfrm flipV="1">
              <a:off x="13350070" y="2897405"/>
              <a:ext cx="247747" cy="188882"/>
            </a:xfrm>
            <a:prstGeom prst="rect">
              <a:avLst/>
            </a:prstGeom>
            <a:solidFill>
              <a:srgbClr val="FFFF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5" name="Rectangle 36">
              <a:extLst>
                <a:ext uri="{FF2B5EF4-FFF2-40B4-BE49-F238E27FC236}">
                  <a16:creationId xmlns:a16="http://schemas.microsoft.com/office/drawing/2014/main" id="{CC21113F-A15B-3F3E-5502-7EC9BD35B666}"/>
                </a:ext>
              </a:extLst>
            </p:cNvPr>
            <p:cNvSpPr>
              <a:spLocks noChangeArrowheads="1"/>
            </p:cNvSpPr>
            <p:nvPr userDrawn="1"/>
          </p:nvSpPr>
          <p:spPr bwMode="auto">
            <a:xfrm flipV="1">
              <a:off x="12611065" y="2897405"/>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6" name="Rectangle 37">
              <a:extLst>
                <a:ext uri="{FF2B5EF4-FFF2-40B4-BE49-F238E27FC236}">
                  <a16:creationId xmlns:a16="http://schemas.microsoft.com/office/drawing/2014/main" id="{46B17A68-273E-E06E-0D3A-21FF9C6751DD}"/>
                </a:ext>
              </a:extLst>
            </p:cNvPr>
            <p:cNvSpPr>
              <a:spLocks noChangeArrowheads="1"/>
            </p:cNvSpPr>
            <p:nvPr userDrawn="1"/>
          </p:nvSpPr>
          <p:spPr bwMode="auto">
            <a:xfrm flipV="1">
              <a:off x="12858812" y="2897405"/>
              <a:ext cx="245629" cy="188882"/>
            </a:xfrm>
            <a:prstGeom prst="rect">
              <a:avLst/>
            </a:prstGeom>
            <a:solidFill>
              <a:srgbClr val="92D050"/>
            </a:solidFill>
            <a:ln>
              <a:noFill/>
            </a:ln>
            <a:effectLst/>
          </p:spPr>
          <p:txBody>
            <a:bodyPr wrap="none" anchor="ctr"/>
            <a:lstStyle/>
            <a:p>
              <a:endParaRPr lang="zh-CN" altLang="en-US">
                <a:solidFill>
                  <a:srgbClr val="000000"/>
                </a:solidFill>
                <a:latin typeface="Calibri" charset="0"/>
                <a:ea typeface="宋体" charset="-122"/>
              </a:endParaRPr>
            </a:p>
          </p:txBody>
        </p:sp>
      </p:grpSp>
      <p:sp>
        <p:nvSpPr>
          <p:cNvPr id="157" name="Rectangle 36">
            <a:extLst>
              <a:ext uri="{FF2B5EF4-FFF2-40B4-BE49-F238E27FC236}">
                <a16:creationId xmlns:a16="http://schemas.microsoft.com/office/drawing/2014/main" id="{811107E7-C1F8-9727-BAB0-FEB37EA0D916}"/>
              </a:ext>
            </a:extLst>
          </p:cNvPr>
          <p:cNvSpPr>
            <a:spLocks noChangeArrowheads="1"/>
          </p:cNvSpPr>
          <p:nvPr userDrawn="1"/>
        </p:nvSpPr>
        <p:spPr bwMode="auto">
          <a:xfrm flipV="1">
            <a:off x="-1825946" y="485734"/>
            <a:ext cx="247747" cy="188882"/>
          </a:xfrm>
          <a:prstGeom prst="rect">
            <a:avLst/>
          </a:prstGeom>
          <a:solidFill>
            <a:srgbClr val="C00000"/>
          </a:solidFill>
          <a:ln>
            <a:noFill/>
          </a:ln>
          <a:effectLst/>
        </p:spPr>
        <p:txBody>
          <a:bodyPr wrap="none" anchor="ctr"/>
          <a:lstStyle/>
          <a:p>
            <a:endParaRPr lang="zh-CN" altLang="en-US">
              <a:solidFill>
                <a:srgbClr val="000000"/>
              </a:solidFill>
              <a:latin typeface="Calibri" charset="0"/>
              <a:ea typeface="宋体" charset="-122"/>
            </a:endParaRPr>
          </a:p>
        </p:txBody>
      </p:sp>
      <p:sp>
        <p:nvSpPr>
          <p:cNvPr id="158" name="Rectangle 34">
            <a:extLst>
              <a:ext uri="{FF2B5EF4-FFF2-40B4-BE49-F238E27FC236}">
                <a16:creationId xmlns:a16="http://schemas.microsoft.com/office/drawing/2014/main" id="{18BA9515-2E9D-0DB4-5644-25B0A9B03B4B}"/>
              </a:ext>
            </a:extLst>
          </p:cNvPr>
          <p:cNvSpPr>
            <a:spLocks noChangeArrowheads="1"/>
          </p:cNvSpPr>
          <p:nvPr userDrawn="1"/>
        </p:nvSpPr>
        <p:spPr bwMode="auto">
          <a:xfrm flipV="1">
            <a:off x="-1324552" y="2354215"/>
            <a:ext cx="245629" cy="188882"/>
          </a:xfrm>
          <a:prstGeom prst="rect">
            <a:avLst/>
          </a:prstGeom>
          <a:solidFill>
            <a:srgbClr val="374153"/>
          </a:solidFill>
          <a:ln>
            <a:noFill/>
          </a:ln>
          <a:effectLst/>
        </p:spPr>
        <p:txBody>
          <a:bodyPr wrap="none" anchor="ctr"/>
          <a:lstStyle/>
          <a:p>
            <a:endParaRPr lang="zh-CN" altLang="en-US" dirty="0">
              <a:solidFill>
                <a:srgbClr val="000000"/>
              </a:solidFill>
              <a:latin typeface="Calibri" charset="0"/>
              <a:ea typeface="宋体" charset="-122"/>
            </a:endParaRPr>
          </a:p>
        </p:txBody>
      </p:sp>
      <p:sp>
        <p:nvSpPr>
          <p:cNvPr id="159" name="TextBox 2">
            <a:extLst>
              <a:ext uri="{FF2B5EF4-FFF2-40B4-BE49-F238E27FC236}">
                <a16:creationId xmlns:a16="http://schemas.microsoft.com/office/drawing/2014/main" id="{C70F3DC2-6D56-0B3B-7AF1-2445D7893116}"/>
              </a:ext>
            </a:extLst>
          </p:cNvPr>
          <p:cNvSpPr txBox="1"/>
          <p:nvPr userDrawn="1"/>
        </p:nvSpPr>
        <p:spPr>
          <a:xfrm>
            <a:off x="495383" y="6437185"/>
            <a:ext cx="728026" cy="29546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160" name="TextBox 3">
            <a:extLst>
              <a:ext uri="{FF2B5EF4-FFF2-40B4-BE49-F238E27FC236}">
                <a16:creationId xmlns:a16="http://schemas.microsoft.com/office/drawing/2014/main" id="{F384CB42-5594-BE6D-1575-0E3B59D9C483}"/>
              </a:ext>
            </a:extLst>
          </p:cNvPr>
          <p:cNvSpPr txBox="1"/>
          <p:nvPr userDrawn="1"/>
        </p:nvSpPr>
        <p:spPr>
          <a:xfrm>
            <a:off x="1073887" y="6492585"/>
            <a:ext cx="499730" cy="184666"/>
          </a:xfrm>
          <a:prstGeom prst="rect">
            <a:avLst/>
          </a:prstGeom>
          <a:noFill/>
        </p:spPr>
        <p:txBody>
          <a:bodyPr wrap="square" lIns="0" tIns="0" rIns="0" bIns="0"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ctr" defTabSz="890204" fontAlgn="auto">
              <a:spcBef>
                <a:spcPts val="0"/>
              </a:spcBef>
              <a:spcAft>
                <a:spcPts val="0"/>
              </a:spcAft>
              <a:defRPr/>
            </a:pPr>
            <a:fld id="{C3837181-38C6-AD4F-B8BA-B444770388BB}" type="slidenum">
              <a:rPr lang="en-US" sz="1200" smtClean="0">
                <a:solidFill>
                  <a:schemeClr val="tx1"/>
                </a:solidFill>
                <a:latin typeface="Lexend" pitchFamily="2"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Lexend" pitchFamily="2" charset="0"/>
              <a:ea typeface="华文细黑" pitchFamily="2" charset="-122"/>
              <a:cs typeface="Arial" panose="020B0604020202020204" pitchFamily="34" charset="0"/>
            </a:endParaRPr>
          </a:p>
        </p:txBody>
      </p:sp>
      <p:pic>
        <p:nvPicPr>
          <p:cNvPr id="161" name="图片 160">
            <a:extLst>
              <a:ext uri="{FF2B5EF4-FFF2-40B4-BE49-F238E27FC236}">
                <a16:creationId xmlns:a16="http://schemas.microsoft.com/office/drawing/2014/main" id="{00A2EBB4-52E3-2F9F-2684-F93188863451}"/>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71391" y="6371542"/>
            <a:ext cx="417809" cy="417809"/>
          </a:xfrm>
          <a:prstGeom prst="ellipse">
            <a:avLst/>
          </a:prstGeom>
          <a:ln w="28575" cap="rnd">
            <a:noFill/>
            <a:prstDash val="solid"/>
          </a:ln>
          <a:effectLst/>
        </p:spPr>
      </p:pic>
      <p:sp>
        <p:nvSpPr>
          <p:cNvPr id="162" name="TextBox 2">
            <a:extLst>
              <a:ext uri="{FF2B5EF4-FFF2-40B4-BE49-F238E27FC236}">
                <a16:creationId xmlns:a16="http://schemas.microsoft.com/office/drawing/2014/main" id="{0F566741-EF80-32C9-85A8-F598C335639A}"/>
              </a:ext>
            </a:extLst>
          </p:cNvPr>
          <p:cNvSpPr txBox="1"/>
          <p:nvPr userDrawn="1"/>
        </p:nvSpPr>
        <p:spPr>
          <a:xfrm>
            <a:off x="7916985" y="5258809"/>
            <a:ext cx="3287540" cy="515526"/>
          </a:xfrm>
          <a:prstGeom prst="rect">
            <a:avLst/>
          </a:prstGeom>
          <a:noFill/>
        </p:spPr>
        <p:txBody>
          <a:bodyPr wrap="square" rtlCol="0">
            <a:sp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gn="l">
              <a:lnSpc>
                <a:spcPct val="120000"/>
              </a:lnSpc>
              <a:spcBef>
                <a:spcPct val="20000"/>
              </a:spcBef>
              <a:buClr>
                <a:srgbClr val="1D1D1A"/>
              </a:buClr>
              <a:buSzPct val="50000"/>
              <a:buFont typeface="Wingdings" pitchFamily="2" charset="2"/>
              <a:buNone/>
            </a:pPr>
            <a:r>
              <a:rPr lang="en-US" altLang="zh-CN" sz="1050" b="1" dirty="0">
                <a:solidFill>
                  <a:schemeClr val="tx1"/>
                </a:solidFill>
                <a:latin typeface="Lexend" pitchFamily="2" charset="0"/>
                <a:ea typeface="+mj-ea"/>
                <a:cs typeface="Futura-Medium" panose="020B0602020204020303" pitchFamily="34" charset="-79"/>
              </a:rPr>
              <a:t>GitHub</a:t>
            </a:r>
            <a:r>
              <a:rPr lang="zh-CN" altLang="en-US" sz="1050" dirty="0">
                <a:solidFill>
                  <a:schemeClr val="tx1"/>
                </a:solidFill>
                <a:latin typeface="Lexend" pitchFamily="2" charset="0"/>
                <a:ea typeface="+mj-ea"/>
                <a:cs typeface="Futura-Medium" panose="020B0602020204020303" pitchFamily="34" charset="-79"/>
              </a:rPr>
              <a:t> </a:t>
            </a:r>
            <a:r>
              <a:rPr lang="en-US" altLang="zh-CN" sz="1050" dirty="0">
                <a:solidFill>
                  <a:srgbClr val="C00000"/>
                </a:solidFill>
                <a:latin typeface="Lexend" pitchFamily="2" charset="0"/>
                <a:ea typeface="+mj-ea"/>
                <a:cs typeface="Futura-Medium" panose="020B0602020204020303" pitchFamily="34" charset="-79"/>
                <a:hlinkClick r:id="rId3">
                  <a:extLst>
                    <a:ext uri="{A12FA001-AC4F-418D-AE19-62706E023703}">
                      <ahyp:hlinkClr xmlns:ahyp="http://schemas.microsoft.com/office/drawing/2018/hyperlinkcolor" val="tx"/>
                    </a:ext>
                  </a:extLst>
                </a:hlinkClick>
              </a:rPr>
              <a:t>github.com/Infrasys-AI/AIInfra</a:t>
            </a:r>
            <a:r>
              <a:rPr lang="zh-CN" altLang="en-US" sz="1050" b="0" kern="1200" dirty="0">
                <a:solidFill>
                  <a:srgbClr val="C00000"/>
                </a:solidFill>
                <a:latin typeface="Lexend" pitchFamily="2" charset="0"/>
                <a:ea typeface="+mj-ea"/>
                <a:cs typeface="Futura-Medium" panose="020B0602020204020303" pitchFamily="34" charset="-79"/>
              </a:rPr>
              <a:t>  </a:t>
            </a:r>
            <a:endParaRPr lang="en-US" altLang="zh-CN" sz="1050" b="0" kern="1200" dirty="0">
              <a:solidFill>
                <a:srgbClr val="C00000"/>
              </a:solidFill>
              <a:latin typeface="Lexend" pitchFamily="2" charset="0"/>
              <a:ea typeface="+mj-ea"/>
              <a:cs typeface="Futura-Medium" panose="020B0602020204020303" pitchFamily="34" charset="-79"/>
            </a:endParaRPr>
          </a:p>
          <a:p>
            <a:pPr algn="l">
              <a:lnSpc>
                <a:spcPct val="120000"/>
              </a:lnSpc>
              <a:spcBef>
                <a:spcPct val="20000"/>
              </a:spcBef>
              <a:buClr>
                <a:srgbClr val="1D1D1A"/>
              </a:buClr>
              <a:buSzPct val="50000"/>
              <a:buFont typeface="Wingdings" pitchFamily="2" charset="2"/>
              <a:buNone/>
            </a:pPr>
            <a:r>
              <a:rPr lang="en-US" altLang="zh-CN" sz="1050" b="0" kern="1200" dirty="0">
                <a:solidFill>
                  <a:schemeClr val="tx1"/>
                </a:solidFill>
                <a:latin typeface="Lexend" pitchFamily="2" charset="0"/>
                <a:ea typeface="+mj-ea"/>
                <a:cs typeface="Futura-Medium" panose="020B0602020204020303" pitchFamily="34" charset="-79"/>
              </a:rPr>
              <a:t>B</a:t>
            </a:r>
            <a:r>
              <a:rPr lang="en-US" sz="1050" b="1" kern="1200" dirty="0">
                <a:solidFill>
                  <a:schemeClr val="tx1"/>
                </a:solidFill>
                <a:latin typeface="Lexend" pitchFamily="2" charset="0"/>
                <a:ea typeface="+mj-ea"/>
                <a:cs typeface="Futura-Medium" panose="020B0602020204020303" pitchFamily="34" charset="-79"/>
              </a:rPr>
              <a:t>ook</a:t>
            </a:r>
            <a:r>
              <a:rPr lang="zh-CN" altLang="en-US" sz="1050" b="1" kern="1200" dirty="0">
                <a:solidFill>
                  <a:schemeClr val="tx1"/>
                </a:solidFill>
                <a:latin typeface="Lexend" pitchFamily="2" charset="0"/>
                <a:ea typeface="+mj-ea"/>
                <a:cs typeface="Futura-Medium" panose="020B0602020204020303" pitchFamily="34" charset="-79"/>
              </a:rPr>
              <a:t> </a:t>
            </a:r>
            <a:r>
              <a:rPr lang="en" altLang="zh-CN" sz="1050" u="sng" dirty="0" err="1">
                <a:solidFill>
                  <a:srgbClr val="C00000"/>
                </a:solidFill>
                <a:latin typeface="Lexend" pitchFamily="2" charset="0"/>
                <a:ea typeface="+mj-ea"/>
                <a:cs typeface="Futura-Medium" panose="020B0602020204020303" pitchFamily="34" charset="-79"/>
              </a:rPr>
              <a:t>infrasys-ai.github.io</a:t>
            </a:r>
            <a:endParaRPr lang="en" altLang="zh-CN" sz="1050" u="sng" dirty="0">
              <a:solidFill>
                <a:srgbClr val="C00000"/>
              </a:solidFill>
              <a:latin typeface="Lexend" pitchFamily="2" charset="0"/>
              <a:ea typeface="+mj-ea"/>
              <a:cs typeface="Futura-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C677330-BFF4-C46E-D64D-A5E285F5B021}"/>
              </a:ext>
            </a:extLst>
          </p:cNvPr>
          <p:cNvSpPr>
            <a:spLocks noGrp="1"/>
          </p:cNvSpPr>
          <p:nvPr>
            <p:ph type="title"/>
          </p:nvPr>
        </p:nvSpPr>
        <p:spPr/>
        <p:txBody>
          <a:bodyPr/>
          <a:lstStyle/>
          <a:p>
            <a:r>
              <a:rPr lang="en-US" altLang="zh-CN" dirty="0">
                <a:effectLst/>
                <a:latin typeface="Helvetica" pitchFamily="2" charset="0"/>
              </a:rPr>
              <a:t>AI</a:t>
            </a:r>
            <a:r>
              <a:rPr lang="zh-CN" altLang="en-US" dirty="0">
                <a:effectLst/>
                <a:latin typeface="Helvetica" pitchFamily="2" charset="0"/>
              </a:rPr>
              <a:t> 集群网络特点</a:t>
            </a:r>
            <a:endParaRPr lang="zh-CN" altLang="en-US" dirty="0"/>
          </a:p>
        </p:txBody>
      </p:sp>
      <p:sp>
        <p:nvSpPr>
          <p:cNvPr id="6" name="内容占位符 5">
            <a:extLst>
              <a:ext uri="{FF2B5EF4-FFF2-40B4-BE49-F238E27FC236}">
                <a16:creationId xmlns:a16="http://schemas.microsoft.com/office/drawing/2014/main" id="{DF584ADF-3F9F-5907-E897-AEFB6EA60169}"/>
              </a:ext>
            </a:extLst>
          </p:cNvPr>
          <p:cNvSpPr>
            <a:spLocks noGrp="1"/>
          </p:cNvSpPr>
          <p:nvPr>
            <p:ph sz="half" idx="1"/>
          </p:nvPr>
        </p:nvSpPr>
        <p:spPr/>
        <p:txBody>
          <a:bodyPr/>
          <a:lstStyle/>
          <a:p>
            <a:r>
              <a:rPr lang="zh-CN" altLang="en-US" dirty="0">
                <a:effectLst/>
                <a:latin typeface="Helvetica" pitchFamily="2" charset="0"/>
              </a:rPr>
              <a:t>设计特点</a:t>
            </a:r>
          </a:p>
          <a:p>
            <a:pPr lvl="1"/>
            <a:r>
              <a:rPr lang="zh-CN" altLang="en-US" dirty="0">
                <a:effectLst/>
                <a:latin typeface="Helvetica" pitchFamily="2" charset="0"/>
              </a:rPr>
              <a:t>信道条件好：传输距离短、误码率低（</a:t>
            </a:r>
            <a:r>
              <a:rPr lang="en-US" altLang="zh-CN" dirty="0">
                <a:effectLst/>
                <a:latin typeface="Helvetica" pitchFamily="2" charset="0"/>
              </a:rPr>
              <a:t>10</a:t>
            </a:r>
            <a:r>
              <a:rPr lang="en" altLang="zh-CN" dirty="0">
                <a:effectLst/>
                <a:latin typeface="Helvetica" pitchFamily="2" charset="0"/>
              </a:rPr>
              <a:t>e-12</a:t>
            </a:r>
            <a:r>
              <a:rPr lang="zh-CN" altLang="en" dirty="0">
                <a:effectLst/>
                <a:latin typeface="Helvetica" pitchFamily="2" charset="0"/>
              </a:rPr>
              <a:t>）</a:t>
            </a:r>
          </a:p>
          <a:p>
            <a:pPr lvl="1"/>
            <a:r>
              <a:rPr lang="zh-CN" altLang="en-US" dirty="0">
                <a:effectLst/>
                <a:latin typeface="Helvetica" pitchFamily="2" charset="0"/>
              </a:rPr>
              <a:t>性能要求高：高带宽、低延迟（</a:t>
            </a:r>
            <a:r>
              <a:rPr lang="en" altLang="zh-CN" dirty="0">
                <a:effectLst/>
                <a:latin typeface="Helvetica" pitchFamily="2" charset="0"/>
              </a:rPr>
              <a:t>Best Effort</a:t>
            </a:r>
            <a:r>
              <a:rPr lang="zh-CN" altLang="en" dirty="0">
                <a:effectLst/>
                <a:latin typeface="Helvetica" pitchFamily="2" charset="0"/>
              </a:rPr>
              <a:t>），</a:t>
            </a:r>
            <a:r>
              <a:rPr lang="zh-CN" altLang="en-US" dirty="0">
                <a:effectLst/>
                <a:latin typeface="Helvetica" pitchFamily="2" charset="0"/>
              </a:rPr>
              <a:t>高吞吐、高可用</a:t>
            </a:r>
          </a:p>
          <a:p>
            <a:endParaRPr lang="zh-CN" altLang="en-US" dirty="0"/>
          </a:p>
        </p:txBody>
      </p:sp>
    </p:spTree>
    <p:extLst>
      <p:ext uri="{BB962C8B-B14F-4D97-AF65-F5344CB8AC3E}">
        <p14:creationId xmlns:p14="http://schemas.microsoft.com/office/powerpoint/2010/main" val="173740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DD8F612-11D9-C2B4-DDC5-DA77307C5C1E}"/>
              </a:ext>
            </a:extLst>
          </p:cNvPr>
          <p:cNvSpPr>
            <a:spLocks noGrp="1"/>
          </p:cNvSpPr>
          <p:nvPr>
            <p:ph type="title"/>
          </p:nvPr>
        </p:nvSpPr>
        <p:spPr>
          <a:xfrm>
            <a:off x="623635" y="522789"/>
            <a:ext cx="10963473" cy="589190"/>
          </a:xfrm>
        </p:spPr>
        <p:txBody>
          <a:bodyPr/>
          <a:lstStyle/>
          <a:p>
            <a:r>
              <a:rPr lang="zh-CN" altLang="en-US" dirty="0"/>
              <a:t>网络体系结构设计 </a:t>
            </a:r>
            <a:r>
              <a:rPr lang="en-US" altLang="zh-CN" dirty="0"/>
              <a:t>1</a:t>
            </a:r>
            <a:r>
              <a:rPr lang="zh-CN" altLang="en-US" dirty="0"/>
              <a:t>：拓扑</a:t>
            </a:r>
          </a:p>
        </p:txBody>
      </p:sp>
      <p:sp>
        <p:nvSpPr>
          <p:cNvPr id="3" name="内容占位符 2">
            <a:extLst>
              <a:ext uri="{FF2B5EF4-FFF2-40B4-BE49-F238E27FC236}">
                <a16:creationId xmlns:a16="http://schemas.microsoft.com/office/drawing/2014/main" id="{1E8D76ED-1B4B-1EFB-DC2E-324F239D54DE}"/>
              </a:ext>
            </a:extLst>
          </p:cNvPr>
          <p:cNvSpPr>
            <a:spLocks noGrp="1"/>
          </p:cNvSpPr>
          <p:nvPr>
            <p:ph sz="half" idx="1"/>
          </p:nvPr>
        </p:nvSpPr>
        <p:spPr>
          <a:xfrm>
            <a:off x="623635" y="1246909"/>
            <a:ext cx="10963473" cy="5108171"/>
          </a:xfrm>
        </p:spPr>
        <p:txBody>
          <a:bodyPr/>
          <a:lstStyle/>
          <a:p>
            <a:r>
              <a:rPr lang="zh-CN" altLang="en-US" dirty="0"/>
              <a:t>间接网络（</a:t>
            </a:r>
            <a:r>
              <a:rPr lang="en" altLang="zh-CN" dirty="0"/>
              <a:t>Indirect Network</a:t>
            </a:r>
            <a:r>
              <a:rPr lang="zh-CN" altLang="en" dirty="0"/>
              <a:t>）：</a:t>
            </a:r>
            <a:r>
              <a:rPr lang="zh-CN" altLang="en-US" dirty="0"/>
              <a:t>消息由交换机（</a:t>
            </a:r>
            <a:r>
              <a:rPr lang="en" altLang="zh-CN" dirty="0"/>
              <a:t>Switch</a:t>
            </a:r>
            <a:r>
              <a:rPr lang="zh-CN" altLang="en" dirty="0"/>
              <a:t>）</a:t>
            </a:r>
            <a:r>
              <a:rPr lang="zh-CN" altLang="en-US" dirty="0"/>
              <a:t>转发</a:t>
            </a:r>
          </a:p>
        </p:txBody>
      </p:sp>
      <p:pic>
        <p:nvPicPr>
          <p:cNvPr id="23" name="图片 22">
            <a:extLst>
              <a:ext uri="{FF2B5EF4-FFF2-40B4-BE49-F238E27FC236}">
                <a16:creationId xmlns:a16="http://schemas.microsoft.com/office/drawing/2014/main" id="{114FC89F-0773-C49A-F3BB-52B93C5E24EC}"/>
              </a:ext>
            </a:extLst>
          </p:cNvPr>
          <p:cNvPicPr>
            <a:picLocks noChangeAspect="1"/>
          </p:cNvPicPr>
          <p:nvPr/>
        </p:nvPicPr>
        <p:blipFill>
          <a:blip r:embed="rId2"/>
          <a:stretch>
            <a:fillRect/>
          </a:stretch>
        </p:blipFill>
        <p:spPr>
          <a:xfrm>
            <a:off x="2212181" y="3147395"/>
            <a:ext cx="7772400" cy="2331720"/>
          </a:xfrm>
          <a:prstGeom prst="rect">
            <a:avLst/>
          </a:prstGeom>
        </p:spPr>
      </p:pic>
    </p:spTree>
    <p:extLst>
      <p:ext uri="{BB962C8B-B14F-4D97-AF65-F5344CB8AC3E}">
        <p14:creationId xmlns:p14="http://schemas.microsoft.com/office/powerpoint/2010/main" val="1792487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D5B62A-AA5D-1787-BE6B-A31F86105A6E}"/>
              </a:ext>
            </a:extLst>
          </p:cNvPr>
          <p:cNvSpPr>
            <a:spLocks noGrp="1"/>
          </p:cNvSpPr>
          <p:nvPr>
            <p:ph type="title"/>
          </p:nvPr>
        </p:nvSpPr>
        <p:spPr>
          <a:xfrm>
            <a:off x="623635" y="522789"/>
            <a:ext cx="10963473" cy="589190"/>
          </a:xfrm>
        </p:spPr>
        <p:txBody>
          <a:bodyPr/>
          <a:lstStyle/>
          <a:p>
            <a:r>
              <a:rPr lang="zh-CN" altLang="en-US" dirty="0"/>
              <a:t>网络体系结构设计 </a:t>
            </a:r>
            <a:r>
              <a:rPr lang="en-US" altLang="zh-CN" dirty="0"/>
              <a:t>2</a:t>
            </a:r>
            <a:r>
              <a:rPr lang="zh-CN" altLang="en-US"/>
              <a:t>：路</a:t>
            </a:r>
            <a:r>
              <a:rPr lang="zh-CN" altLang="en-US" dirty="0"/>
              <a:t>由算法</a:t>
            </a:r>
          </a:p>
        </p:txBody>
      </p:sp>
      <p:sp>
        <p:nvSpPr>
          <p:cNvPr id="12" name="内容占位符 11">
            <a:extLst>
              <a:ext uri="{FF2B5EF4-FFF2-40B4-BE49-F238E27FC236}">
                <a16:creationId xmlns:a16="http://schemas.microsoft.com/office/drawing/2014/main" id="{C8EBBFB1-7E2D-E0D3-9FC4-94E9BBA97555}"/>
              </a:ext>
            </a:extLst>
          </p:cNvPr>
          <p:cNvSpPr>
            <a:spLocks noGrp="1"/>
          </p:cNvSpPr>
          <p:nvPr>
            <p:ph sz="half" idx="1"/>
          </p:nvPr>
        </p:nvSpPr>
        <p:spPr/>
        <p:txBody>
          <a:bodyPr/>
          <a:lstStyle/>
          <a:p>
            <a:r>
              <a:rPr lang="zh-CN" altLang="en-US" dirty="0">
                <a:effectLst/>
                <a:latin typeface="Helvetica" pitchFamily="2" charset="0"/>
              </a:rPr>
              <a:t>设计参数：路径短、保序性、拥塞控制、无死</a:t>
            </a:r>
            <a:r>
              <a:rPr lang="en-US" altLang="zh-CN" dirty="0">
                <a:effectLst/>
                <a:latin typeface="Helvetica" pitchFamily="2" charset="0"/>
              </a:rPr>
              <a:t>/</a:t>
            </a:r>
            <a:r>
              <a:rPr lang="zh-CN" altLang="en-US" dirty="0">
                <a:effectLst/>
                <a:latin typeface="Helvetica" pitchFamily="2" charset="0"/>
              </a:rPr>
              <a:t>活锁、容错</a:t>
            </a:r>
            <a:endParaRPr lang="en-US" altLang="zh-CN" dirty="0"/>
          </a:p>
          <a:p>
            <a:r>
              <a:rPr lang="zh-CN" altLang="en-US" dirty="0">
                <a:effectLst/>
                <a:latin typeface="Helvetica" pitchFamily="2" charset="0"/>
              </a:rPr>
              <a:t>设计目标：最小延迟，链路负载均衡</a:t>
            </a:r>
          </a:p>
          <a:p>
            <a:endParaRPr lang="zh-CN" altLang="en-US" dirty="0"/>
          </a:p>
        </p:txBody>
      </p:sp>
      <p:graphicFrame>
        <p:nvGraphicFramePr>
          <p:cNvPr id="2" name="表格 1">
            <a:extLst>
              <a:ext uri="{FF2B5EF4-FFF2-40B4-BE49-F238E27FC236}">
                <a16:creationId xmlns:a16="http://schemas.microsoft.com/office/drawing/2014/main" id="{70DEE4AB-5FE8-9D73-9E3E-D87A3F0CAA28}"/>
              </a:ext>
            </a:extLst>
          </p:cNvPr>
          <p:cNvGraphicFramePr>
            <a:graphicFrameLocks noGrp="1"/>
          </p:cNvGraphicFramePr>
          <p:nvPr>
            <p:extLst>
              <p:ext uri="{D42A27DB-BD31-4B8C-83A1-F6EECF244321}">
                <p14:modId xmlns:p14="http://schemas.microsoft.com/office/powerpoint/2010/main" val="3279490438"/>
              </p:ext>
            </p:extLst>
          </p:nvPr>
        </p:nvGraphicFramePr>
        <p:xfrm>
          <a:off x="757813" y="3429000"/>
          <a:ext cx="10520364" cy="2560320"/>
        </p:xfrm>
        <a:graphic>
          <a:graphicData uri="http://schemas.openxmlformats.org/drawingml/2006/table">
            <a:tbl>
              <a:tblPr/>
              <a:tblGrid>
                <a:gridCol w="2630091">
                  <a:extLst>
                    <a:ext uri="{9D8B030D-6E8A-4147-A177-3AD203B41FA5}">
                      <a16:colId xmlns:a16="http://schemas.microsoft.com/office/drawing/2014/main" val="1432374499"/>
                    </a:ext>
                  </a:extLst>
                </a:gridCol>
                <a:gridCol w="2630091">
                  <a:extLst>
                    <a:ext uri="{9D8B030D-6E8A-4147-A177-3AD203B41FA5}">
                      <a16:colId xmlns:a16="http://schemas.microsoft.com/office/drawing/2014/main" val="940051534"/>
                    </a:ext>
                  </a:extLst>
                </a:gridCol>
                <a:gridCol w="2630091">
                  <a:extLst>
                    <a:ext uri="{9D8B030D-6E8A-4147-A177-3AD203B41FA5}">
                      <a16:colId xmlns:a16="http://schemas.microsoft.com/office/drawing/2014/main" val="1111556647"/>
                    </a:ext>
                  </a:extLst>
                </a:gridCol>
                <a:gridCol w="2630091">
                  <a:extLst>
                    <a:ext uri="{9D8B030D-6E8A-4147-A177-3AD203B41FA5}">
                      <a16:colId xmlns:a16="http://schemas.microsoft.com/office/drawing/2014/main" val="512441922"/>
                    </a:ext>
                  </a:extLst>
                </a:gridCol>
              </a:tblGrid>
              <a:tr h="731520">
                <a:tc>
                  <a:txBody>
                    <a:bodyPr/>
                    <a:lstStyle/>
                    <a:p>
                      <a:r>
                        <a:rPr lang="zh-CN" altLang="en-US" sz="2400">
                          <a:effectLst/>
                          <a:latin typeface="Helvetica" pitchFamily="2" charset="0"/>
                        </a:rPr>
                        <a:t>确定性路由</a:t>
                      </a:r>
                    </a:p>
                    <a:p>
                      <a:r>
                        <a:rPr lang="en" sz="2400">
                          <a:effectLst/>
                          <a:latin typeface="Helvetica" pitchFamily="2" charset="0"/>
                        </a:rPr>
                        <a:t>Deterministic</a:t>
                      </a:r>
                    </a:p>
                  </a:txBody>
                  <a:tcPr marL="0" marR="0" marT="0" marB="0">
                    <a:lnL>
                      <a:noFill/>
                    </a:lnL>
                    <a:lnR>
                      <a:noFill/>
                    </a:lnR>
                    <a:lnT>
                      <a:noFill/>
                    </a:lnT>
                    <a:lnB>
                      <a:noFill/>
                    </a:lnB>
                    <a:noFill/>
                  </a:tcPr>
                </a:tc>
                <a:tc>
                  <a:txBody>
                    <a:bodyPr/>
                    <a:lstStyle/>
                    <a:p>
                      <a:r>
                        <a:rPr lang="zh-CN" altLang="en-US" sz="2400" dirty="0">
                          <a:effectLst/>
                          <a:latin typeface="Helvetica" pitchFamily="2" charset="0"/>
                        </a:rPr>
                        <a:t>路径确定唯一</a:t>
                      </a:r>
                    </a:p>
                    <a:p>
                      <a:r>
                        <a:rPr lang="zh-CN" altLang="en-US" sz="2400" dirty="0">
                          <a:effectLst/>
                          <a:latin typeface="Helvetica" pitchFamily="2" charset="0"/>
                        </a:rPr>
                        <a:t>←</a:t>
                      </a:r>
                    </a:p>
                  </a:txBody>
                  <a:tcPr marL="0" marR="0" marT="0" marB="0">
                    <a:lnL>
                      <a:noFill/>
                    </a:lnL>
                    <a:lnR>
                      <a:noFill/>
                    </a:lnR>
                    <a:lnT>
                      <a:noFill/>
                    </a:lnT>
                    <a:lnB>
                      <a:noFill/>
                    </a:lnB>
                    <a:noFill/>
                  </a:tcPr>
                </a:tc>
                <a:tc>
                  <a:txBody>
                    <a:bodyPr/>
                    <a:lstStyle/>
                    <a:p>
                      <a:r>
                        <a:rPr lang="zh-CN" altLang="en-US" sz="2400">
                          <a:effectLst/>
                          <a:latin typeface="Helvetica" pitchFamily="2" charset="0"/>
                        </a:rPr>
                        <a:t>最短路径、无死</a:t>
                      </a:r>
                      <a:r>
                        <a:rPr lang="en-US" altLang="zh-CN" sz="2400">
                          <a:effectLst/>
                          <a:latin typeface="Helvetica" pitchFamily="2" charset="0"/>
                        </a:rPr>
                        <a:t>\</a:t>
                      </a:r>
                      <a:r>
                        <a:rPr lang="zh-CN" altLang="en-US" sz="2400">
                          <a:effectLst/>
                          <a:latin typeface="Helvetica" pitchFamily="2" charset="0"/>
                        </a:rPr>
                        <a:t>活锁、保序性好</a:t>
                      </a:r>
                    </a:p>
                  </a:txBody>
                  <a:tcPr marL="0" marR="0" marT="0" marB="0">
                    <a:lnL>
                      <a:noFill/>
                    </a:lnL>
                    <a:lnR>
                      <a:noFill/>
                    </a:lnR>
                    <a:lnT>
                      <a:noFill/>
                    </a:lnT>
                    <a:lnB>
                      <a:noFill/>
                    </a:lnB>
                    <a:noFill/>
                  </a:tcPr>
                </a:tc>
                <a:tc>
                  <a:txBody>
                    <a:bodyPr/>
                    <a:lstStyle/>
                    <a:p>
                      <a:r>
                        <a:rPr lang="zh-CN" altLang="en-US" sz="2400">
                          <a:effectLst/>
                          <a:latin typeface="Helvetica" pitchFamily="2" charset="0"/>
                        </a:rPr>
                        <a:t>拥塞控制不好</a:t>
                      </a:r>
                    </a:p>
                    <a:p>
                      <a:r>
                        <a:rPr lang="zh-CN" altLang="en-US" sz="2400">
                          <a:effectLst/>
                          <a:latin typeface="Helvetica" pitchFamily="2" charset="0"/>
                        </a:rPr>
                        <a:t>容錯性差</a:t>
                      </a:r>
                    </a:p>
                  </a:txBody>
                  <a:tcPr marL="0" marR="0" marT="0" marB="0">
                    <a:lnL>
                      <a:noFill/>
                    </a:lnL>
                    <a:lnR>
                      <a:noFill/>
                    </a:lnR>
                    <a:lnT>
                      <a:noFill/>
                    </a:lnT>
                    <a:lnB>
                      <a:noFill/>
                    </a:lnB>
                    <a:noFill/>
                  </a:tcPr>
                </a:tc>
                <a:extLst>
                  <a:ext uri="{0D108BD9-81ED-4DB2-BD59-A6C34878D82A}">
                    <a16:rowId xmlns:a16="http://schemas.microsoft.com/office/drawing/2014/main" val="555384650"/>
                  </a:ext>
                </a:extLst>
              </a:tr>
              <a:tr h="1097280">
                <a:tc>
                  <a:txBody>
                    <a:bodyPr/>
                    <a:lstStyle/>
                    <a:p>
                      <a:r>
                        <a:rPr lang="zh-CN" altLang="en-US" sz="2400" dirty="0">
                          <a:effectLst/>
                          <a:latin typeface="Helvetica" pitchFamily="2" charset="0"/>
                        </a:rPr>
                        <a:t>健忘路由</a:t>
                      </a:r>
                    </a:p>
                    <a:p>
                      <a:r>
                        <a:rPr lang="en" sz="2400" dirty="0">
                          <a:effectLst/>
                          <a:latin typeface="Helvetica" pitchFamily="2" charset="0"/>
                        </a:rPr>
                        <a:t>Oblivious</a:t>
                      </a:r>
                    </a:p>
                  </a:txBody>
                  <a:tcPr marL="0" marR="0" marT="0" marB="0">
                    <a:lnL>
                      <a:noFill/>
                    </a:lnL>
                    <a:lnR>
                      <a:noFill/>
                    </a:lnR>
                    <a:lnT>
                      <a:noFill/>
                    </a:lnT>
                    <a:lnB>
                      <a:noFill/>
                    </a:lnB>
                    <a:noFill/>
                  </a:tcPr>
                </a:tc>
                <a:tc>
                  <a:txBody>
                    <a:bodyPr/>
                    <a:lstStyle/>
                    <a:p>
                      <a:r>
                        <a:rPr lang="zh-CN" altLang="en-US" sz="2400">
                          <a:effectLst/>
                          <a:latin typeface="Helvetica" pitchFamily="2" charset="0"/>
                        </a:rPr>
                        <a:t>←</a:t>
                      </a:r>
                    </a:p>
                    <a:p>
                      <a:r>
                        <a:rPr lang="zh-CN" altLang="en-US" sz="2400">
                          <a:effectLst/>
                          <a:latin typeface="Helvetica" pitchFamily="2" charset="0"/>
                        </a:rPr>
                        <a:t>路径随机选择</a:t>
                      </a:r>
                    </a:p>
                  </a:txBody>
                  <a:tcPr marL="0" marR="0" marT="0" marB="0">
                    <a:lnL>
                      <a:noFill/>
                    </a:lnL>
                    <a:lnR>
                      <a:noFill/>
                    </a:lnR>
                    <a:lnT>
                      <a:noFill/>
                    </a:lnT>
                    <a:lnB>
                      <a:noFill/>
                    </a:lnB>
                    <a:noFill/>
                  </a:tcPr>
                </a:tc>
                <a:tc>
                  <a:txBody>
                    <a:bodyPr/>
                    <a:lstStyle/>
                    <a:p>
                      <a:r>
                        <a:rPr lang="zh-CN" altLang="en-US" sz="2400">
                          <a:effectLst/>
                          <a:latin typeface="Helvetica" pitchFamily="2" charset="0"/>
                        </a:rPr>
                        <a:t>负载均衡性好</a:t>
                      </a:r>
                    </a:p>
                    <a:p>
                      <a:r>
                        <a:rPr lang="zh-CN" altLang="en-US" sz="2400">
                          <a:effectLst/>
                          <a:latin typeface="Helvetica" pitchFamily="2" charset="0"/>
                        </a:rPr>
                        <a:t>易于实现</a:t>
                      </a:r>
                    </a:p>
                    <a:p>
                      <a:r>
                        <a:rPr lang="zh-CN" altLang="en-US" sz="2400">
                          <a:effectLst/>
                          <a:latin typeface="Helvetica" pitchFamily="2" charset="0"/>
                        </a:rPr>
                        <a:t>有一定容错能力</a:t>
                      </a:r>
                    </a:p>
                  </a:txBody>
                  <a:tcPr marL="0" marR="0" marT="0" marB="0">
                    <a:lnL>
                      <a:noFill/>
                    </a:lnL>
                    <a:lnR>
                      <a:noFill/>
                    </a:lnR>
                    <a:lnT>
                      <a:noFill/>
                    </a:lnT>
                    <a:lnB>
                      <a:noFill/>
                    </a:lnB>
                    <a:noFill/>
                  </a:tcPr>
                </a:tc>
                <a:tc>
                  <a:txBody>
                    <a:bodyPr/>
                    <a:lstStyle/>
                    <a:p>
                      <a:r>
                        <a:rPr lang="zh-CN" altLang="en-US" sz="2400">
                          <a:effectLst/>
                          <a:latin typeface="Helvetica" pitchFamily="2" charset="0"/>
                        </a:rPr>
                        <a:t>难以兼顾延迟和负载均衡、</a:t>
                      </a:r>
                    </a:p>
                    <a:p>
                      <a:r>
                        <a:rPr lang="zh-CN" altLang="en-US" sz="2400">
                          <a:effectLst/>
                          <a:latin typeface="Helvetica" pitchFamily="2" charset="0"/>
                        </a:rPr>
                        <a:t>不保序</a:t>
                      </a:r>
                    </a:p>
                  </a:txBody>
                  <a:tcPr marL="0" marR="0" marT="0" marB="0">
                    <a:lnL>
                      <a:noFill/>
                    </a:lnL>
                    <a:lnR>
                      <a:noFill/>
                    </a:lnR>
                    <a:lnT>
                      <a:noFill/>
                    </a:lnT>
                    <a:lnB>
                      <a:noFill/>
                    </a:lnB>
                    <a:noFill/>
                  </a:tcPr>
                </a:tc>
                <a:extLst>
                  <a:ext uri="{0D108BD9-81ED-4DB2-BD59-A6C34878D82A}">
                    <a16:rowId xmlns:a16="http://schemas.microsoft.com/office/drawing/2014/main" val="3774851089"/>
                  </a:ext>
                </a:extLst>
              </a:tr>
              <a:tr h="731520">
                <a:tc>
                  <a:txBody>
                    <a:bodyPr/>
                    <a:lstStyle/>
                    <a:p>
                      <a:r>
                        <a:rPr lang="zh-CN" altLang="en-US" sz="2400">
                          <a:effectLst/>
                          <a:latin typeface="Helvetica" pitchFamily="2" charset="0"/>
                        </a:rPr>
                        <a:t>自适应路由</a:t>
                      </a:r>
                    </a:p>
                    <a:p>
                      <a:r>
                        <a:rPr lang="en" sz="2400">
                          <a:effectLst/>
                          <a:latin typeface="Helvetica" pitchFamily="2" charset="0"/>
                        </a:rPr>
                        <a:t>Adaptive</a:t>
                      </a:r>
                    </a:p>
                  </a:txBody>
                  <a:tcPr marL="0" marR="0" marT="0" marB="0">
                    <a:lnL>
                      <a:noFill/>
                    </a:lnL>
                    <a:lnR>
                      <a:noFill/>
                    </a:lnR>
                    <a:lnT>
                      <a:noFill/>
                    </a:lnT>
                    <a:lnB>
                      <a:noFill/>
                    </a:lnB>
                    <a:noFill/>
                  </a:tcPr>
                </a:tc>
                <a:tc>
                  <a:txBody>
                    <a:bodyPr/>
                    <a:lstStyle/>
                    <a:p>
                      <a:r>
                        <a:rPr lang="zh-CN" altLang="en-US" sz="2400">
                          <a:effectLst/>
                          <a:latin typeface="Helvetica" pitchFamily="2" charset="0"/>
                        </a:rPr>
                        <a:t>根据状态自动选</a:t>
                      </a:r>
                    </a:p>
                    <a:p>
                      <a:r>
                        <a:rPr lang="zh-CN" altLang="en-US" sz="2400">
                          <a:effectLst/>
                          <a:latin typeface="Helvetica" pitchFamily="2" charset="0"/>
                        </a:rPr>
                        <a:t>择</a:t>
                      </a:r>
                    </a:p>
                  </a:txBody>
                  <a:tcPr marL="0" marR="0" marT="0" marB="0">
                    <a:lnL>
                      <a:noFill/>
                    </a:lnL>
                    <a:lnR>
                      <a:noFill/>
                    </a:lnR>
                    <a:lnT>
                      <a:noFill/>
                    </a:lnT>
                    <a:lnB>
                      <a:noFill/>
                    </a:lnB>
                    <a:noFill/>
                  </a:tcPr>
                </a:tc>
                <a:tc>
                  <a:txBody>
                    <a:bodyPr/>
                    <a:lstStyle/>
                    <a:p>
                      <a:r>
                        <a:rPr lang="zh-CN" altLang="en-US" sz="2400">
                          <a:effectLst/>
                          <a:latin typeface="Helvetica" pitchFamily="2" charset="0"/>
                        </a:rPr>
                        <a:t>负载均衡性好、容错、不保证最短</a:t>
                      </a:r>
                    </a:p>
                  </a:txBody>
                  <a:tcPr marL="0" marR="0" marT="0" marB="0">
                    <a:lnL>
                      <a:noFill/>
                    </a:lnL>
                    <a:lnR>
                      <a:noFill/>
                    </a:lnR>
                    <a:lnT>
                      <a:noFill/>
                    </a:lnT>
                    <a:lnB>
                      <a:noFill/>
                    </a:lnB>
                    <a:noFill/>
                  </a:tcPr>
                </a:tc>
                <a:tc>
                  <a:txBody>
                    <a:bodyPr/>
                    <a:lstStyle/>
                    <a:p>
                      <a:r>
                        <a:rPr lang="zh-CN" altLang="en-US" sz="2400" dirty="0">
                          <a:effectLst/>
                          <a:latin typeface="Helvetica" pitchFamily="2" charset="0"/>
                        </a:rPr>
                        <a:t>不保序、死锁、实现复杂度高</a:t>
                      </a:r>
                    </a:p>
                  </a:txBody>
                  <a:tcPr marL="0" marR="0" marT="0" marB="0">
                    <a:lnL>
                      <a:noFill/>
                    </a:lnL>
                    <a:lnR>
                      <a:noFill/>
                    </a:lnR>
                    <a:lnT>
                      <a:noFill/>
                    </a:lnT>
                    <a:lnB>
                      <a:noFill/>
                    </a:lnB>
                    <a:noFill/>
                  </a:tcPr>
                </a:tc>
                <a:extLst>
                  <a:ext uri="{0D108BD9-81ED-4DB2-BD59-A6C34878D82A}">
                    <a16:rowId xmlns:a16="http://schemas.microsoft.com/office/drawing/2014/main" val="2155189541"/>
                  </a:ext>
                </a:extLst>
              </a:tr>
            </a:tbl>
          </a:graphicData>
        </a:graphic>
      </p:graphicFrame>
    </p:spTree>
    <p:extLst>
      <p:ext uri="{BB962C8B-B14F-4D97-AF65-F5344CB8AC3E}">
        <p14:creationId xmlns:p14="http://schemas.microsoft.com/office/powerpoint/2010/main" val="747158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D5B62A-AA5D-1787-BE6B-A31F86105A6E}"/>
              </a:ext>
            </a:extLst>
          </p:cNvPr>
          <p:cNvSpPr>
            <a:spLocks noGrp="1"/>
          </p:cNvSpPr>
          <p:nvPr>
            <p:ph type="title"/>
          </p:nvPr>
        </p:nvSpPr>
        <p:spPr>
          <a:xfrm>
            <a:off x="623635" y="522789"/>
            <a:ext cx="10963473" cy="589190"/>
          </a:xfrm>
        </p:spPr>
        <p:txBody>
          <a:bodyPr/>
          <a:lstStyle/>
          <a:p>
            <a:r>
              <a:rPr lang="zh-CN" altLang="en-US" dirty="0"/>
              <a:t>网络体系结构设计 </a:t>
            </a:r>
            <a:r>
              <a:rPr lang="en-US" altLang="zh-CN" dirty="0"/>
              <a:t>2</a:t>
            </a:r>
            <a:r>
              <a:rPr lang="zh-CN" altLang="en-US"/>
              <a:t>：路</a:t>
            </a:r>
            <a:r>
              <a:rPr lang="zh-CN" altLang="en-US" dirty="0"/>
              <a:t>由算法</a:t>
            </a:r>
          </a:p>
        </p:txBody>
      </p:sp>
      <p:sp>
        <p:nvSpPr>
          <p:cNvPr id="12" name="内容占位符 11">
            <a:extLst>
              <a:ext uri="{FF2B5EF4-FFF2-40B4-BE49-F238E27FC236}">
                <a16:creationId xmlns:a16="http://schemas.microsoft.com/office/drawing/2014/main" id="{C8EBBFB1-7E2D-E0D3-9FC4-94E9BBA97555}"/>
              </a:ext>
            </a:extLst>
          </p:cNvPr>
          <p:cNvSpPr>
            <a:spLocks noGrp="1"/>
          </p:cNvSpPr>
          <p:nvPr>
            <p:ph sz="half" idx="1"/>
          </p:nvPr>
        </p:nvSpPr>
        <p:spPr/>
        <p:txBody>
          <a:bodyPr/>
          <a:lstStyle/>
          <a:p>
            <a:r>
              <a:rPr lang="zh-CN" altLang="en-US" dirty="0">
                <a:effectLst/>
                <a:latin typeface="Helvetica" pitchFamily="2" charset="0"/>
              </a:rPr>
              <a:t>设计参数：路径短、保序性、拥塞控制、无死</a:t>
            </a:r>
            <a:r>
              <a:rPr lang="en-US" altLang="zh-CN" dirty="0">
                <a:effectLst/>
                <a:latin typeface="Helvetica" pitchFamily="2" charset="0"/>
              </a:rPr>
              <a:t>/</a:t>
            </a:r>
            <a:r>
              <a:rPr lang="zh-CN" altLang="en-US" dirty="0">
                <a:effectLst/>
                <a:latin typeface="Helvetica" pitchFamily="2" charset="0"/>
              </a:rPr>
              <a:t>活锁、容错</a:t>
            </a:r>
            <a:endParaRPr lang="en-US" altLang="zh-CN" dirty="0"/>
          </a:p>
          <a:p>
            <a:r>
              <a:rPr lang="zh-CN" altLang="en-US" dirty="0">
                <a:effectLst/>
                <a:latin typeface="Helvetica" pitchFamily="2" charset="0"/>
              </a:rPr>
              <a:t>设计目标：最小延迟，链路负载均衡</a:t>
            </a:r>
          </a:p>
          <a:p>
            <a:endParaRPr lang="zh-CN" altLang="en-US" dirty="0"/>
          </a:p>
        </p:txBody>
      </p:sp>
      <p:pic>
        <p:nvPicPr>
          <p:cNvPr id="3" name="图片 2">
            <a:extLst>
              <a:ext uri="{FF2B5EF4-FFF2-40B4-BE49-F238E27FC236}">
                <a16:creationId xmlns:a16="http://schemas.microsoft.com/office/drawing/2014/main" id="{4DB27592-0ABB-6341-FA4A-BFC0BC033165}"/>
              </a:ext>
            </a:extLst>
          </p:cNvPr>
          <p:cNvPicPr>
            <a:picLocks noChangeAspect="1"/>
          </p:cNvPicPr>
          <p:nvPr/>
        </p:nvPicPr>
        <p:blipFill>
          <a:blip r:embed="rId2"/>
          <a:stretch>
            <a:fillRect/>
          </a:stretch>
        </p:blipFill>
        <p:spPr>
          <a:xfrm>
            <a:off x="652812" y="2782835"/>
            <a:ext cx="2514600" cy="3302000"/>
          </a:xfrm>
          <a:prstGeom prst="rect">
            <a:avLst/>
          </a:prstGeom>
        </p:spPr>
      </p:pic>
      <p:pic>
        <p:nvPicPr>
          <p:cNvPr id="4" name="图片 3">
            <a:extLst>
              <a:ext uri="{FF2B5EF4-FFF2-40B4-BE49-F238E27FC236}">
                <a16:creationId xmlns:a16="http://schemas.microsoft.com/office/drawing/2014/main" id="{84C7931D-D2C8-EF69-B258-24B6306AA866}"/>
              </a:ext>
            </a:extLst>
          </p:cNvPr>
          <p:cNvPicPr>
            <a:picLocks noChangeAspect="1"/>
          </p:cNvPicPr>
          <p:nvPr/>
        </p:nvPicPr>
        <p:blipFill>
          <a:blip r:embed="rId3"/>
          <a:stretch>
            <a:fillRect/>
          </a:stretch>
        </p:blipFill>
        <p:spPr>
          <a:xfrm>
            <a:off x="3442337" y="3017785"/>
            <a:ext cx="7683500" cy="2832100"/>
          </a:xfrm>
          <a:prstGeom prst="rect">
            <a:avLst/>
          </a:prstGeom>
        </p:spPr>
      </p:pic>
    </p:spTree>
    <p:extLst>
      <p:ext uri="{BB962C8B-B14F-4D97-AF65-F5344CB8AC3E}">
        <p14:creationId xmlns:p14="http://schemas.microsoft.com/office/powerpoint/2010/main" val="3817715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744A4-A5C8-7391-D0E5-F0B0FD798676}"/>
              </a:ext>
            </a:extLst>
          </p:cNvPr>
          <p:cNvSpPr>
            <a:spLocks noGrp="1"/>
          </p:cNvSpPr>
          <p:nvPr>
            <p:ph type="title"/>
          </p:nvPr>
        </p:nvSpPr>
        <p:spPr/>
        <p:txBody>
          <a:bodyPr/>
          <a:lstStyle/>
          <a:p>
            <a:r>
              <a:rPr lang="zh-CN" altLang="en-US" dirty="0">
                <a:effectLst/>
                <a:latin typeface="Helvetica" pitchFamily="2" charset="0"/>
              </a:rPr>
              <a:t>网络体系结构设计（</a:t>
            </a:r>
            <a:r>
              <a:rPr lang="en-US" altLang="zh-CN" dirty="0">
                <a:effectLst/>
                <a:latin typeface="Helvetica" pitchFamily="2" charset="0"/>
              </a:rPr>
              <a:t>3</a:t>
            </a:r>
            <a:r>
              <a:rPr lang="zh-CN" altLang="en-US" dirty="0">
                <a:effectLst/>
                <a:latin typeface="Helvetica" pitchFamily="2" charset="0"/>
              </a:rPr>
              <a:t>）</a:t>
            </a:r>
            <a:r>
              <a:rPr lang="en-US" altLang="zh-CN" dirty="0">
                <a:effectLst/>
                <a:latin typeface="Helvetica" pitchFamily="2" charset="0"/>
              </a:rPr>
              <a:t>-</a:t>
            </a:r>
            <a:r>
              <a:rPr lang="zh-CN" altLang="en-US" dirty="0">
                <a:effectLst/>
                <a:latin typeface="Helvetica" pitchFamily="2" charset="0"/>
              </a:rPr>
              <a:t>交换策略</a:t>
            </a:r>
            <a:endParaRPr kumimoji="1" lang="zh-CN" altLang="en-US" dirty="0"/>
          </a:p>
        </p:txBody>
      </p:sp>
      <p:sp>
        <p:nvSpPr>
          <p:cNvPr id="3" name="内容占位符 2">
            <a:extLst>
              <a:ext uri="{FF2B5EF4-FFF2-40B4-BE49-F238E27FC236}">
                <a16:creationId xmlns:a16="http://schemas.microsoft.com/office/drawing/2014/main" id="{4F5628C9-287E-6BCF-B979-43D12498F4FE}"/>
              </a:ext>
            </a:extLst>
          </p:cNvPr>
          <p:cNvSpPr>
            <a:spLocks noGrp="1"/>
          </p:cNvSpPr>
          <p:nvPr>
            <p:ph sz="half" idx="1"/>
          </p:nvPr>
        </p:nvSpPr>
        <p:spPr/>
        <p:txBody>
          <a:bodyPr/>
          <a:lstStyle/>
          <a:p>
            <a:r>
              <a:rPr lang="zh-CN" altLang="en-US" dirty="0">
                <a:effectLst/>
                <a:latin typeface="Helvetica" pitchFamily="2" charset="0"/>
              </a:rPr>
              <a:t>设计参数：</a:t>
            </a:r>
          </a:p>
          <a:p>
            <a:r>
              <a:rPr lang="zh-CN" altLang="en-US" dirty="0">
                <a:effectLst/>
                <a:latin typeface="Helvetica" pitchFamily="2" charset="0"/>
              </a:rPr>
              <a:t>存储容量</a:t>
            </a:r>
          </a:p>
          <a:p>
            <a:r>
              <a:rPr lang="zh-CN" altLang="en-US" dirty="0">
                <a:effectLst/>
                <a:latin typeface="Helvetica" pitchFamily="2" charset="0"/>
              </a:rPr>
              <a:t>交换效率</a:t>
            </a:r>
          </a:p>
          <a:p>
            <a:r>
              <a:rPr lang="zh-CN" altLang="en-US" dirty="0">
                <a:effectLst/>
                <a:latin typeface="Helvetica" pitchFamily="2" charset="0"/>
              </a:rPr>
              <a:t>容错</a:t>
            </a:r>
          </a:p>
          <a:p>
            <a:endParaRPr kumimoji="1" lang="zh-CN" altLang="en-US" dirty="0"/>
          </a:p>
        </p:txBody>
      </p:sp>
      <p:pic>
        <p:nvPicPr>
          <p:cNvPr id="5" name="内容占位符 4">
            <a:extLst>
              <a:ext uri="{FF2B5EF4-FFF2-40B4-BE49-F238E27FC236}">
                <a16:creationId xmlns:a16="http://schemas.microsoft.com/office/drawing/2014/main" id="{05029DB2-A643-6079-0B25-A95C6EABF0FE}"/>
              </a:ext>
            </a:extLst>
          </p:cNvPr>
          <p:cNvPicPr>
            <a:picLocks noGrp="1" noChangeAspect="1"/>
          </p:cNvPicPr>
          <p:nvPr>
            <p:ph sz="half" idx="10"/>
          </p:nvPr>
        </p:nvPicPr>
        <p:blipFill>
          <a:blip r:embed="rId2"/>
          <a:stretch>
            <a:fillRect/>
          </a:stretch>
        </p:blipFill>
        <p:spPr>
          <a:xfrm>
            <a:off x="6727755" y="1510558"/>
            <a:ext cx="2730500" cy="4584700"/>
          </a:xfrm>
          <a:prstGeom prst="rect">
            <a:avLst/>
          </a:prstGeom>
        </p:spPr>
      </p:pic>
    </p:spTree>
    <p:extLst>
      <p:ext uri="{BB962C8B-B14F-4D97-AF65-F5344CB8AC3E}">
        <p14:creationId xmlns:p14="http://schemas.microsoft.com/office/powerpoint/2010/main" val="3936690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CD0DE9-A555-F55D-3D2A-A84A5EC2750F}"/>
              </a:ext>
            </a:extLst>
          </p:cNvPr>
          <p:cNvSpPr>
            <a:spLocks noGrp="1"/>
          </p:cNvSpPr>
          <p:nvPr>
            <p:ph type="title"/>
          </p:nvPr>
        </p:nvSpPr>
        <p:spPr>
          <a:xfrm>
            <a:off x="623635" y="522789"/>
            <a:ext cx="10963473" cy="589190"/>
          </a:xfrm>
        </p:spPr>
        <p:txBody>
          <a:bodyPr/>
          <a:lstStyle/>
          <a:p>
            <a:r>
              <a:rPr lang="zh-CN" altLang="en-US" dirty="0"/>
              <a:t>网络体系结构设计（</a:t>
            </a:r>
            <a:r>
              <a:rPr lang="en-US" altLang="zh-CN" dirty="0"/>
              <a:t>3</a:t>
            </a:r>
            <a:r>
              <a:rPr lang="zh-CN" altLang="en-US" dirty="0"/>
              <a:t>）</a:t>
            </a:r>
            <a:r>
              <a:rPr lang="en-US" altLang="zh-CN" dirty="0"/>
              <a:t>-</a:t>
            </a:r>
            <a:r>
              <a:rPr lang="zh-CN" altLang="en-US" dirty="0"/>
              <a:t>交换策略</a:t>
            </a:r>
          </a:p>
        </p:txBody>
      </p:sp>
      <p:sp>
        <p:nvSpPr>
          <p:cNvPr id="3" name="内容占位符 2">
            <a:extLst>
              <a:ext uri="{FF2B5EF4-FFF2-40B4-BE49-F238E27FC236}">
                <a16:creationId xmlns:a16="http://schemas.microsoft.com/office/drawing/2014/main" id="{9D019017-0885-06AC-57D1-6A61AEE44A86}"/>
              </a:ext>
            </a:extLst>
          </p:cNvPr>
          <p:cNvSpPr>
            <a:spLocks noGrp="1"/>
          </p:cNvSpPr>
          <p:nvPr>
            <p:ph sz="half" idx="1"/>
          </p:nvPr>
        </p:nvSpPr>
        <p:spPr>
          <a:xfrm>
            <a:off x="623635" y="1246909"/>
            <a:ext cx="10963473" cy="5108171"/>
          </a:xfrm>
        </p:spPr>
        <p:txBody>
          <a:bodyPr/>
          <a:lstStyle/>
          <a:p>
            <a:r>
              <a:rPr lang="zh-CN" altLang="en-US" dirty="0"/>
              <a:t>存储转发（</a:t>
            </a:r>
            <a:r>
              <a:rPr lang="en" altLang="zh-CN" dirty="0"/>
              <a:t>Store &amp; Forward</a:t>
            </a:r>
            <a:r>
              <a:rPr lang="zh-CN" altLang="en" dirty="0"/>
              <a:t>）：</a:t>
            </a:r>
            <a:r>
              <a:rPr lang="zh-CN" altLang="en-US" dirty="0"/>
              <a:t>基于包，易容错，高延迟</a:t>
            </a:r>
            <a:endParaRPr lang="en-US" altLang="zh-CN" dirty="0"/>
          </a:p>
          <a:p>
            <a:r>
              <a:rPr lang="zh-CN" altLang="en-US" dirty="0"/>
              <a:t>虚切入（</a:t>
            </a:r>
            <a:r>
              <a:rPr lang="en" altLang="zh-CN" dirty="0"/>
              <a:t>VCT</a:t>
            </a:r>
            <a:r>
              <a:rPr lang="zh-CN" altLang="en" dirty="0"/>
              <a:t>）：</a:t>
            </a:r>
            <a:r>
              <a:rPr lang="zh-CN" altLang="en-US" dirty="0"/>
              <a:t>基于包，较大缓冲，较高效率</a:t>
            </a:r>
          </a:p>
          <a:p>
            <a:r>
              <a:rPr lang="zh-CN" altLang="en-US" dirty="0"/>
              <a:t>虫蚀（</a:t>
            </a:r>
            <a:r>
              <a:rPr lang="en" altLang="zh-CN" dirty="0"/>
              <a:t>Wormhole</a:t>
            </a:r>
            <a:r>
              <a:rPr lang="zh-CN" altLang="en" dirty="0"/>
              <a:t>）：</a:t>
            </a:r>
            <a:r>
              <a:rPr lang="zh-CN" altLang="en-US" dirty="0"/>
              <a:t>基于</a:t>
            </a:r>
            <a:r>
              <a:rPr lang="en" altLang="zh-CN" dirty="0" err="1"/>
              <a:t>Phit</a:t>
            </a:r>
            <a:r>
              <a:rPr lang="zh-CN" altLang="en" dirty="0"/>
              <a:t>，</a:t>
            </a:r>
            <a:r>
              <a:rPr lang="zh-CN" altLang="en-US" dirty="0"/>
              <a:t>所需缓冲小，较高效率</a:t>
            </a:r>
          </a:p>
          <a:p>
            <a:endParaRPr lang="zh-CN" altLang="en-US" dirty="0"/>
          </a:p>
        </p:txBody>
      </p:sp>
      <p:pic>
        <p:nvPicPr>
          <p:cNvPr id="5" name="图片 4">
            <a:extLst>
              <a:ext uri="{FF2B5EF4-FFF2-40B4-BE49-F238E27FC236}">
                <a16:creationId xmlns:a16="http://schemas.microsoft.com/office/drawing/2014/main" id="{B2168039-F8D4-D7E2-42CB-31D74F9707B8}"/>
              </a:ext>
            </a:extLst>
          </p:cNvPr>
          <p:cNvPicPr>
            <a:picLocks noChangeAspect="1"/>
          </p:cNvPicPr>
          <p:nvPr/>
        </p:nvPicPr>
        <p:blipFill>
          <a:blip r:embed="rId2"/>
          <a:stretch>
            <a:fillRect/>
          </a:stretch>
        </p:blipFill>
        <p:spPr>
          <a:xfrm>
            <a:off x="3536582" y="3109497"/>
            <a:ext cx="5123598" cy="3380204"/>
          </a:xfrm>
          <a:prstGeom prst="rect">
            <a:avLst/>
          </a:prstGeom>
        </p:spPr>
      </p:pic>
    </p:spTree>
    <p:extLst>
      <p:ext uri="{BB962C8B-B14F-4D97-AF65-F5344CB8AC3E}">
        <p14:creationId xmlns:p14="http://schemas.microsoft.com/office/powerpoint/2010/main" val="173477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6D3F9-BF71-3BB5-1AA2-BA90E9A94751}"/>
              </a:ext>
            </a:extLst>
          </p:cNvPr>
          <p:cNvSpPr>
            <a:spLocks noGrp="1"/>
          </p:cNvSpPr>
          <p:nvPr>
            <p:ph type="title"/>
          </p:nvPr>
        </p:nvSpPr>
        <p:spPr/>
        <p:txBody>
          <a:bodyPr/>
          <a:lstStyle/>
          <a:p>
            <a:r>
              <a:rPr lang="zh-CN" altLang="en-US" dirty="0">
                <a:effectLst/>
                <a:latin typeface="Helvetica" pitchFamily="2" charset="0"/>
              </a:rPr>
              <a:t>网络体系结构设计（</a:t>
            </a:r>
            <a:r>
              <a:rPr lang="en-US" altLang="zh-CN" dirty="0">
                <a:effectLst/>
                <a:latin typeface="Helvetica" pitchFamily="2" charset="0"/>
              </a:rPr>
              <a:t>4</a:t>
            </a:r>
            <a:r>
              <a:rPr lang="zh-CN" altLang="en-US" dirty="0">
                <a:effectLst/>
                <a:latin typeface="Helvetica" pitchFamily="2" charset="0"/>
              </a:rPr>
              <a:t>）</a:t>
            </a:r>
            <a:r>
              <a:rPr lang="en-US" altLang="zh-CN" dirty="0">
                <a:effectLst/>
                <a:latin typeface="Helvetica" pitchFamily="2" charset="0"/>
              </a:rPr>
              <a:t>-</a:t>
            </a:r>
            <a:r>
              <a:rPr lang="zh-CN" altLang="en-US" dirty="0">
                <a:effectLst/>
                <a:latin typeface="Helvetica" pitchFamily="2" charset="0"/>
              </a:rPr>
              <a:t>流量控制</a:t>
            </a:r>
            <a:endParaRPr kumimoji="1" lang="zh-CN" altLang="en-US" dirty="0"/>
          </a:p>
        </p:txBody>
      </p:sp>
      <p:sp>
        <p:nvSpPr>
          <p:cNvPr id="3" name="内容占位符 2">
            <a:extLst>
              <a:ext uri="{FF2B5EF4-FFF2-40B4-BE49-F238E27FC236}">
                <a16:creationId xmlns:a16="http://schemas.microsoft.com/office/drawing/2014/main" id="{2354B7F5-AFFD-A0CE-04F4-31225C0A96DD}"/>
              </a:ext>
            </a:extLst>
          </p:cNvPr>
          <p:cNvSpPr>
            <a:spLocks noGrp="1"/>
          </p:cNvSpPr>
          <p:nvPr>
            <p:ph sz="half" idx="1"/>
          </p:nvPr>
        </p:nvSpPr>
        <p:spPr/>
        <p:txBody>
          <a:bodyPr/>
          <a:lstStyle/>
          <a:p>
            <a:r>
              <a:rPr lang="zh-CN" altLang="en-US" dirty="0">
                <a:effectLst/>
                <a:latin typeface="Helvetica" pitchFamily="2" charset="0"/>
              </a:rPr>
              <a:t>设计参数：</a:t>
            </a:r>
          </a:p>
          <a:p>
            <a:r>
              <a:rPr lang="zh-CN" altLang="en-US" dirty="0">
                <a:effectLst/>
                <a:latin typeface="Helvetica" pitchFamily="2" charset="0"/>
              </a:rPr>
              <a:t>容错</a:t>
            </a:r>
          </a:p>
          <a:p>
            <a:r>
              <a:rPr lang="zh-CN" altLang="en-US" dirty="0">
                <a:effectLst/>
                <a:latin typeface="Helvetica" pitchFamily="2" charset="0"/>
              </a:rPr>
              <a:t>及时性</a:t>
            </a:r>
          </a:p>
          <a:p>
            <a:r>
              <a:rPr lang="zh-CN" altLang="en-US" dirty="0">
                <a:effectLst/>
                <a:latin typeface="Helvetica" pitchFamily="2" charset="0"/>
              </a:rPr>
              <a:t>交互频率</a:t>
            </a:r>
          </a:p>
          <a:p>
            <a:endParaRPr kumimoji="1" lang="zh-CN" altLang="en-US" dirty="0"/>
          </a:p>
        </p:txBody>
      </p:sp>
      <p:pic>
        <p:nvPicPr>
          <p:cNvPr id="5" name="内容占位符 4">
            <a:extLst>
              <a:ext uri="{FF2B5EF4-FFF2-40B4-BE49-F238E27FC236}">
                <a16:creationId xmlns:a16="http://schemas.microsoft.com/office/drawing/2014/main" id="{C4905077-E017-A8F6-46EA-B54FCA63A97B}"/>
              </a:ext>
            </a:extLst>
          </p:cNvPr>
          <p:cNvPicPr>
            <a:picLocks noGrp="1" noChangeAspect="1"/>
          </p:cNvPicPr>
          <p:nvPr>
            <p:ph sz="half" idx="10"/>
          </p:nvPr>
        </p:nvPicPr>
        <p:blipFill>
          <a:blip r:embed="rId2"/>
          <a:stretch>
            <a:fillRect/>
          </a:stretch>
        </p:blipFill>
        <p:spPr>
          <a:xfrm>
            <a:off x="7470775" y="1643856"/>
            <a:ext cx="2832100" cy="4318000"/>
          </a:xfrm>
          <a:prstGeom prst="rect">
            <a:avLst/>
          </a:prstGeom>
        </p:spPr>
      </p:pic>
    </p:spTree>
    <p:extLst>
      <p:ext uri="{BB962C8B-B14F-4D97-AF65-F5344CB8AC3E}">
        <p14:creationId xmlns:p14="http://schemas.microsoft.com/office/powerpoint/2010/main" val="1748521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06BBADE-20AA-C99B-CE52-E8BAA7D5D6B8}"/>
              </a:ext>
            </a:extLst>
          </p:cNvPr>
          <p:cNvSpPr>
            <a:spLocks noGrp="1"/>
          </p:cNvSpPr>
          <p:nvPr>
            <p:ph type="title"/>
          </p:nvPr>
        </p:nvSpPr>
        <p:spPr/>
        <p:txBody>
          <a:bodyPr/>
          <a:lstStyle/>
          <a:p>
            <a:r>
              <a:rPr lang="zh-CN" altLang="en-US" dirty="0">
                <a:effectLst/>
                <a:latin typeface="Helvetica" pitchFamily="2" charset="0"/>
              </a:rPr>
              <a:t>网络体系结构设计（</a:t>
            </a:r>
            <a:r>
              <a:rPr lang="en-US" altLang="zh-CN" dirty="0">
                <a:effectLst/>
                <a:latin typeface="Helvetica" pitchFamily="2" charset="0"/>
              </a:rPr>
              <a:t>4</a:t>
            </a:r>
            <a:r>
              <a:rPr lang="zh-CN" altLang="en-US" dirty="0">
                <a:effectLst/>
                <a:latin typeface="Helvetica" pitchFamily="2" charset="0"/>
              </a:rPr>
              <a:t>）</a:t>
            </a:r>
            <a:r>
              <a:rPr lang="en-US" altLang="zh-CN" dirty="0">
                <a:effectLst/>
                <a:latin typeface="Helvetica" pitchFamily="2" charset="0"/>
              </a:rPr>
              <a:t>-</a:t>
            </a:r>
            <a:r>
              <a:rPr lang="zh-CN" altLang="en-US" dirty="0">
                <a:effectLst/>
                <a:latin typeface="Helvetica" pitchFamily="2" charset="0"/>
              </a:rPr>
              <a:t>流量控制</a:t>
            </a:r>
            <a:endParaRPr lang="zh-CN" altLang="en-US" dirty="0"/>
          </a:p>
        </p:txBody>
      </p:sp>
      <p:sp>
        <p:nvSpPr>
          <p:cNvPr id="3" name="内容占位符 2">
            <a:extLst>
              <a:ext uri="{FF2B5EF4-FFF2-40B4-BE49-F238E27FC236}">
                <a16:creationId xmlns:a16="http://schemas.microsoft.com/office/drawing/2014/main" id="{8F914061-E458-BA96-2684-ACA2BC03E653}"/>
              </a:ext>
            </a:extLst>
          </p:cNvPr>
          <p:cNvSpPr>
            <a:spLocks noGrp="1"/>
          </p:cNvSpPr>
          <p:nvPr>
            <p:ph sz="half" idx="1"/>
          </p:nvPr>
        </p:nvSpPr>
        <p:spPr>
          <a:xfrm>
            <a:off x="623634" y="1246908"/>
            <a:ext cx="5400000" cy="5112000"/>
          </a:xfrm>
        </p:spPr>
        <p:txBody>
          <a:bodyPr/>
          <a:lstStyle/>
          <a:p>
            <a:r>
              <a:rPr lang="en" altLang="zh-CN" dirty="0" err="1"/>
              <a:t>Xon</a:t>
            </a:r>
            <a:r>
              <a:rPr lang="en" altLang="zh-CN" dirty="0"/>
              <a:t>/</a:t>
            </a:r>
            <a:r>
              <a:rPr lang="en" altLang="zh-CN" dirty="0" err="1"/>
              <a:t>Xoff</a:t>
            </a:r>
            <a:r>
              <a:rPr lang="zh-CN" altLang="en" dirty="0"/>
              <a:t>：</a:t>
            </a:r>
            <a:r>
              <a:rPr lang="zh-CN" altLang="en-US" dirty="0"/>
              <a:t>基于水限（</a:t>
            </a:r>
            <a:r>
              <a:rPr lang="en" altLang="zh-CN" dirty="0"/>
              <a:t>Watermark</a:t>
            </a:r>
            <a:r>
              <a:rPr lang="zh-CN" altLang="en" dirty="0"/>
              <a:t>），</a:t>
            </a:r>
            <a:r>
              <a:rPr lang="zh-CN" altLang="en-US" dirty="0"/>
              <a:t>及时性差，会丢包</a:t>
            </a:r>
          </a:p>
          <a:p>
            <a:r>
              <a:rPr lang="zh-CN" altLang="en-US" dirty="0"/>
              <a:t>相对信用（</a:t>
            </a:r>
            <a:r>
              <a:rPr lang="en" altLang="zh-CN" dirty="0"/>
              <a:t>Credit</a:t>
            </a:r>
            <a:r>
              <a:rPr lang="zh-CN" altLang="en" dirty="0"/>
              <a:t>）：</a:t>
            </a:r>
            <a:r>
              <a:rPr lang="zh-CN" altLang="en-US" dirty="0"/>
              <a:t>容错性差，更新较及时，交互频率高</a:t>
            </a:r>
          </a:p>
          <a:p>
            <a:r>
              <a:rPr lang="zh-CN" altLang="en-US" dirty="0"/>
              <a:t>绝对信用：容错性好，更新及时，交互率低</a:t>
            </a:r>
          </a:p>
          <a:p>
            <a:endParaRPr lang="zh-CN" altLang="en-US" dirty="0"/>
          </a:p>
        </p:txBody>
      </p:sp>
      <p:sp>
        <p:nvSpPr>
          <p:cNvPr id="10" name="内容占位符 9">
            <a:extLst>
              <a:ext uri="{FF2B5EF4-FFF2-40B4-BE49-F238E27FC236}">
                <a16:creationId xmlns:a16="http://schemas.microsoft.com/office/drawing/2014/main" id="{9A4F2C39-BD63-9AA0-6AF1-F58A2696ECE4}"/>
              </a:ext>
            </a:extLst>
          </p:cNvPr>
          <p:cNvSpPr>
            <a:spLocks noGrp="1"/>
          </p:cNvSpPr>
          <p:nvPr>
            <p:ph sz="half" idx="10"/>
          </p:nvPr>
        </p:nvSpPr>
        <p:spPr/>
        <p:txBody>
          <a:bodyPr/>
          <a:lstStyle/>
          <a:p>
            <a:endParaRPr lang="zh-CN" altLang="en-US"/>
          </a:p>
        </p:txBody>
      </p:sp>
      <p:pic>
        <p:nvPicPr>
          <p:cNvPr id="11" name="图片 10">
            <a:extLst>
              <a:ext uri="{FF2B5EF4-FFF2-40B4-BE49-F238E27FC236}">
                <a16:creationId xmlns:a16="http://schemas.microsoft.com/office/drawing/2014/main" id="{F8DD0D85-E814-637D-2CD1-2EAF62BCC06A}"/>
              </a:ext>
            </a:extLst>
          </p:cNvPr>
          <p:cNvPicPr>
            <a:picLocks noChangeAspect="1"/>
          </p:cNvPicPr>
          <p:nvPr/>
        </p:nvPicPr>
        <p:blipFill>
          <a:blip r:embed="rId2"/>
          <a:stretch>
            <a:fillRect/>
          </a:stretch>
        </p:blipFill>
        <p:spPr>
          <a:xfrm>
            <a:off x="3370982" y="2769497"/>
            <a:ext cx="5303986" cy="3724237"/>
          </a:xfrm>
          <a:prstGeom prst="rect">
            <a:avLst/>
          </a:prstGeom>
        </p:spPr>
      </p:pic>
    </p:spTree>
    <p:extLst>
      <p:ext uri="{BB962C8B-B14F-4D97-AF65-F5344CB8AC3E}">
        <p14:creationId xmlns:p14="http://schemas.microsoft.com/office/powerpoint/2010/main" val="2953883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74C879B-FABC-410D-13D6-7BCEC0288190}"/>
              </a:ext>
            </a:extLst>
          </p:cNvPr>
          <p:cNvSpPr>
            <a:spLocks noGrp="1"/>
          </p:cNvSpPr>
          <p:nvPr>
            <p:ph sz="half" idx="1"/>
          </p:nvPr>
        </p:nvSpPr>
        <p:spPr/>
        <p:txBody>
          <a:bodyPr/>
          <a:lstStyle/>
          <a:p>
            <a:r>
              <a:rPr lang="zh-CN" altLang="en-US" dirty="0"/>
              <a:t>网络微体系</a:t>
            </a:r>
            <a:endParaRPr lang="en-US" altLang="zh-CN" dirty="0"/>
          </a:p>
          <a:p>
            <a:r>
              <a:rPr lang="zh-CN" altLang="en-US" dirty="0"/>
              <a:t>结构</a:t>
            </a:r>
          </a:p>
        </p:txBody>
      </p:sp>
    </p:spTree>
    <p:extLst>
      <p:ext uri="{BB962C8B-B14F-4D97-AF65-F5344CB8AC3E}">
        <p14:creationId xmlns:p14="http://schemas.microsoft.com/office/powerpoint/2010/main" val="229670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A78D392-8636-40B1-F6DC-4329DA95EA28}"/>
              </a:ext>
            </a:extLst>
          </p:cNvPr>
          <p:cNvSpPr>
            <a:spLocks noGrp="1"/>
          </p:cNvSpPr>
          <p:nvPr>
            <p:ph type="title"/>
          </p:nvPr>
        </p:nvSpPr>
        <p:spPr/>
        <p:txBody>
          <a:bodyPr/>
          <a:lstStyle/>
          <a:p>
            <a:r>
              <a:rPr lang="zh-CN" altLang="en-US" dirty="0">
                <a:effectLst/>
                <a:latin typeface="Helvetica" pitchFamily="2" charset="0"/>
              </a:rPr>
              <a:t>网络微体系结构（</a:t>
            </a:r>
            <a:r>
              <a:rPr lang="en-US" altLang="zh-CN" dirty="0">
                <a:effectLst/>
                <a:latin typeface="Helvetica" pitchFamily="2" charset="0"/>
              </a:rPr>
              <a:t>1</a:t>
            </a:r>
            <a:r>
              <a:rPr lang="zh-CN" altLang="en-US" dirty="0">
                <a:effectLst/>
                <a:latin typeface="Helvetica" pitchFamily="2" charset="0"/>
              </a:rPr>
              <a:t>）</a:t>
            </a:r>
            <a:r>
              <a:rPr lang="en-US" altLang="zh-CN" dirty="0">
                <a:effectLst/>
                <a:latin typeface="Helvetica" pitchFamily="2" charset="0"/>
              </a:rPr>
              <a:t>-</a:t>
            </a:r>
            <a:r>
              <a:rPr lang="en" altLang="zh-CN" dirty="0">
                <a:effectLst/>
                <a:latin typeface="Helvetica" pitchFamily="2" charset="0"/>
              </a:rPr>
              <a:t>NIC</a:t>
            </a:r>
            <a:r>
              <a:rPr lang="zh-CN" altLang="en-US" dirty="0">
                <a:effectLst/>
                <a:latin typeface="Helvetica" pitchFamily="2" charset="0"/>
              </a:rPr>
              <a:t>功能</a:t>
            </a:r>
            <a:endParaRPr lang="zh-CN" altLang="en-US" dirty="0"/>
          </a:p>
        </p:txBody>
      </p:sp>
      <p:sp>
        <p:nvSpPr>
          <p:cNvPr id="4" name="内容占位符 3">
            <a:extLst>
              <a:ext uri="{FF2B5EF4-FFF2-40B4-BE49-F238E27FC236}">
                <a16:creationId xmlns:a16="http://schemas.microsoft.com/office/drawing/2014/main" id="{5AAD145F-D42B-DAA9-5A9D-A22ED11E9420}"/>
              </a:ext>
            </a:extLst>
          </p:cNvPr>
          <p:cNvSpPr>
            <a:spLocks noGrp="1"/>
          </p:cNvSpPr>
          <p:nvPr>
            <p:ph sz="half" idx="1"/>
          </p:nvPr>
        </p:nvSpPr>
        <p:spPr/>
        <p:txBody>
          <a:bodyPr/>
          <a:lstStyle/>
          <a:p>
            <a:r>
              <a:rPr lang="zh-CN" altLang="en-US" dirty="0">
                <a:effectLst/>
                <a:latin typeface="Helvetica" pitchFamily="2" charset="0"/>
              </a:rPr>
              <a:t>软硬件接口：硬件实现高效的通信原语</a:t>
            </a:r>
          </a:p>
          <a:p>
            <a:pPr lvl="1">
              <a:buFont typeface="Arial" panose="020B0604020202020204" pitchFamily="34" charset="0"/>
              <a:buChar char="•"/>
            </a:pPr>
            <a:r>
              <a:rPr lang="zh-CN" altLang="en-US" dirty="0">
                <a:effectLst/>
                <a:latin typeface="Helvetica" pitchFamily="2" charset="0"/>
              </a:rPr>
              <a:t>全局统一地址空间</a:t>
            </a:r>
          </a:p>
          <a:p>
            <a:pPr lvl="1">
              <a:buFont typeface="Arial" panose="020B0604020202020204" pitchFamily="34" charset="0"/>
              <a:buChar char="•"/>
            </a:pPr>
            <a:r>
              <a:rPr lang="zh-CN" altLang="en-US" dirty="0">
                <a:effectLst/>
                <a:latin typeface="Helvetica" pitchFamily="2" charset="0"/>
              </a:rPr>
              <a:t>﻿</a:t>
            </a:r>
            <a:r>
              <a:rPr lang="en" altLang="zh-CN" dirty="0">
                <a:effectLst/>
                <a:latin typeface="Helvetica" pitchFamily="2" charset="0"/>
              </a:rPr>
              <a:t>RDMA Put/Get</a:t>
            </a:r>
            <a:r>
              <a:rPr lang="zh-CN" altLang="en" dirty="0">
                <a:effectLst/>
                <a:latin typeface="Helvetica" pitchFamily="2" charset="0"/>
              </a:rPr>
              <a:t>（</a:t>
            </a:r>
            <a:r>
              <a:rPr lang="zh-CN" altLang="en-US" dirty="0">
                <a:effectLst/>
                <a:latin typeface="Helvetica" pitchFamily="2" charset="0"/>
              </a:rPr>
              <a:t>长消息）</a:t>
            </a:r>
          </a:p>
          <a:p>
            <a:pPr lvl="1">
              <a:buFont typeface="Arial" panose="020B0604020202020204" pitchFamily="34" charset="0"/>
              <a:buChar char="•"/>
            </a:pPr>
            <a:r>
              <a:rPr lang="zh-CN" altLang="en-US" dirty="0">
                <a:effectLst/>
                <a:latin typeface="Helvetica" pitchFamily="2" charset="0"/>
              </a:rPr>
              <a:t>﻿﻿无地址通信（短消息）</a:t>
            </a:r>
          </a:p>
          <a:p>
            <a:pPr lvl="1">
              <a:buFont typeface="Arial" panose="020B0604020202020204" pitchFamily="34" charset="0"/>
              <a:buChar char="•"/>
            </a:pPr>
            <a:r>
              <a:rPr lang="zh-CN" altLang="en-US" dirty="0">
                <a:effectLst/>
                <a:latin typeface="Helvetica" pitchFamily="2" charset="0"/>
              </a:rPr>
              <a:t>﻿特定加速操作（</a:t>
            </a:r>
            <a:r>
              <a:rPr lang="en" altLang="zh-CN" dirty="0">
                <a:effectLst/>
                <a:latin typeface="Helvetica" pitchFamily="2" charset="0"/>
              </a:rPr>
              <a:t>Barrier</a:t>
            </a:r>
            <a:r>
              <a:rPr lang="zh-CN" altLang="en-US" dirty="0">
                <a:latin typeface="Helvetica" pitchFamily="2" charset="0"/>
              </a:rPr>
              <a:t>、</a:t>
            </a:r>
            <a:r>
              <a:rPr lang="en" altLang="zh-CN" dirty="0">
                <a:effectLst/>
                <a:latin typeface="Helvetica" pitchFamily="2" charset="0"/>
              </a:rPr>
              <a:t>Reduce</a:t>
            </a:r>
            <a:r>
              <a:rPr lang="zh-CN" altLang="en-US" dirty="0">
                <a:effectLst/>
                <a:latin typeface="Helvetica" pitchFamily="2" charset="0"/>
              </a:rPr>
              <a:t>、</a:t>
            </a:r>
            <a:r>
              <a:rPr lang="en" altLang="zh-CN" dirty="0">
                <a:effectLst/>
                <a:latin typeface="Helvetica" pitchFamily="2" charset="0"/>
              </a:rPr>
              <a:t>Multicast</a:t>
            </a:r>
            <a:r>
              <a:rPr lang="zh-CN" altLang="en-US" dirty="0">
                <a:latin typeface="Helvetica" pitchFamily="2" charset="0"/>
              </a:rPr>
              <a:t>、</a:t>
            </a:r>
            <a:r>
              <a:rPr lang="zh-CN" altLang="en-US" dirty="0">
                <a:effectLst/>
                <a:latin typeface="Helvetica" pitchFamily="2" charset="0"/>
              </a:rPr>
              <a:t>原子内存操作等）</a:t>
            </a:r>
          </a:p>
          <a:p>
            <a:pPr lvl="1"/>
            <a:endParaRPr lang="en-US" altLang="zh-CN" dirty="0"/>
          </a:p>
        </p:txBody>
      </p:sp>
      <p:pic>
        <p:nvPicPr>
          <p:cNvPr id="5" name="图片 4">
            <a:extLst>
              <a:ext uri="{FF2B5EF4-FFF2-40B4-BE49-F238E27FC236}">
                <a16:creationId xmlns:a16="http://schemas.microsoft.com/office/drawing/2014/main" id="{0C45B8AC-B27F-6BB0-269A-5B5B02BA40E3}"/>
              </a:ext>
            </a:extLst>
          </p:cNvPr>
          <p:cNvPicPr>
            <a:picLocks noChangeAspect="1"/>
          </p:cNvPicPr>
          <p:nvPr/>
        </p:nvPicPr>
        <p:blipFill>
          <a:blip r:embed="rId2"/>
          <a:stretch>
            <a:fillRect/>
          </a:stretch>
        </p:blipFill>
        <p:spPr>
          <a:xfrm>
            <a:off x="8093537" y="3163277"/>
            <a:ext cx="2641600" cy="2641600"/>
          </a:xfrm>
          <a:prstGeom prst="rect">
            <a:avLst/>
          </a:prstGeom>
        </p:spPr>
      </p:pic>
    </p:spTree>
    <p:extLst>
      <p:ext uri="{BB962C8B-B14F-4D97-AF65-F5344CB8AC3E}">
        <p14:creationId xmlns:p14="http://schemas.microsoft.com/office/powerpoint/2010/main" val="279095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854BC-DBD9-2769-4E3D-D7B0F1104742}"/>
              </a:ext>
            </a:extLst>
          </p:cNvPr>
          <p:cNvSpPr>
            <a:spLocks noGrp="1"/>
          </p:cNvSpPr>
          <p:nvPr>
            <p:ph type="title"/>
          </p:nvPr>
        </p:nvSpPr>
        <p:spPr/>
        <p:txBody>
          <a:bodyPr/>
          <a:lstStyle/>
          <a:p>
            <a:r>
              <a:rPr lang="zh-CN" altLang="en-US" dirty="0">
                <a:effectLst/>
                <a:latin typeface="Helvetica" pitchFamily="2" charset="0"/>
              </a:rPr>
              <a:t>网络微体系结构（</a:t>
            </a:r>
            <a:r>
              <a:rPr lang="en-US" altLang="zh-CN" dirty="0">
                <a:effectLst/>
                <a:latin typeface="Helvetica" pitchFamily="2" charset="0"/>
              </a:rPr>
              <a:t>2</a:t>
            </a:r>
            <a:r>
              <a:rPr lang="zh-CN" altLang="en-US" dirty="0">
                <a:effectLst/>
                <a:latin typeface="Helvetica" pitchFamily="2" charset="0"/>
              </a:rPr>
              <a:t>）</a:t>
            </a:r>
            <a:r>
              <a:rPr lang="en-US" altLang="zh-CN" dirty="0">
                <a:effectLst/>
                <a:latin typeface="Helvetica" pitchFamily="2" charset="0"/>
              </a:rPr>
              <a:t>- </a:t>
            </a:r>
            <a:r>
              <a:rPr lang="en" altLang="zh-CN" dirty="0">
                <a:effectLst/>
                <a:latin typeface="Helvetica" pitchFamily="2" charset="0"/>
              </a:rPr>
              <a:t>NIC</a:t>
            </a:r>
            <a:r>
              <a:rPr lang="zh-CN" altLang="en-US" dirty="0">
                <a:effectLst/>
                <a:latin typeface="Helvetica" pitchFamily="2" charset="0"/>
              </a:rPr>
              <a:t>性能</a:t>
            </a:r>
            <a:endParaRPr kumimoji="1" lang="zh-CN" altLang="en-US" dirty="0"/>
          </a:p>
        </p:txBody>
      </p:sp>
      <p:sp>
        <p:nvSpPr>
          <p:cNvPr id="3" name="内容占位符 2">
            <a:extLst>
              <a:ext uri="{FF2B5EF4-FFF2-40B4-BE49-F238E27FC236}">
                <a16:creationId xmlns:a16="http://schemas.microsoft.com/office/drawing/2014/main" id="{AA4A66BC-EAE3-A7F6-53DB-54E0C538720B}"/>
              </a:ext>
            </a:extLst>
          </p:cNvPr>
          <p:cNvSpPr>
            <a:spLocks noGrp="1"/>
          </p:cNvSpPr>
          <p:nvPr>
            <p:ph sz="half" idx="1"/>
          </p:nvPr>
        </p:nvSpPr>
        <p:spPr/>
        <p:txBody>
          <a:bodyPr/>
          <a:lstStyle/>
          <a:p>
            <a:r>
              <a:rPr lang="zh-CN" altLang="en-US" dirty="0">
                <a:effectLst/>
                <a:latin typeface="Helvetica" pitchFamily="2" charset="0"/>
              </a:rPr>
              <a:t>软硬件接口：高效的数据交互</a:t>
            </a:r>
          </a:p>
          <a:p>
            <a:pPr lvl="1">
              <a:buFont typeface="Arial" panose="020B0604020202020204" pitchFamily="34" charset="0"/>
              <a:buChar char="•"/>
            </a:pPr>
            <a:r>
              <a:rPr lang="zh-CN" altLang="en-US" dirty="0">
                <a:effectLst/>
                <a:latin typeface="Helvetica" pitchFamily="2" charset="0"/>
              </a:rPr>
              <a:t>﻿﻿用户级通信 （</a:t>
            </a:r>
            <a:r>
              <a:rPr lang="en" altLang="zh-CN" dirty="0">
                <a:effectLst/>
                <a:latin typeface="Helvetica" pitchFamily="2" charset="0"/>
              </a:rPr>
              <a:t>user-level</a:t>
            </a:r>
            <a:r>
              <a:rPr lang="zh-CN" altLang="en" dirty="0">
                <a:effectLst/>
                <a:latin typeface="Helvetica" pitchFamily="2" charset="0"/>
              </a:rPr>
              <a:t>）</a:t>
            </a:r>
          </a:p>
          <a:p>
            <a:pPr lvl="1">
              <a:buFont typeface="Arial" panose="020B0604020202020204" pitchFamily="34" charset="0"/>
              <a:buChar char="•"/>
            </a:pPr>
            <a:r>
              <a:rPr lang="zh-CN" altLang="en" dirty="0">
                <a:effectLst/>
                <a:latin typeface="Helvetica" pitchFamily="2" charset="0"/>
              </a:rPr>
              <a:t>﻿﻿</a:t>
            </a:r>
            <a:r>
              <a:rPr lang="zh-CN" altLang="en-US" dirty="0">
                <a:effectLst/>
                <a:latin typeface="Helvetica" pitchFamily="2" charset="0"/>
              </a:rPr>
              <a:t>实现进程对硬件的直接操作</a:t>
            </a:r>
          </a:p>
          <a:p>
            <a:pPr lvl="1">
              <a:buFont typeface="Arial" panose="020B0604020202020204" pitchFamily="34" charset="0"/>
              <a:buChar char="•"/>
            </a:pPr>
            <a:r>
              <a:rPr lang="zh-CN" altLang="en-US" dirty="0">
                <a:effectLst/>
                <a:latin typeface="Helvetica" pitchFamily="2" charset="0"/>
              </a:rPr>
              <a:t>﻿</a:t>
            </a:r>
            <a:r>
              <a:rPr lang="en" altLang="zh-CN" dirty="0">
                <a:effectLst/>
                <a:latin typeface="Helvetica" pitchFamily="2" charset="0"/>
              </a:rPr>
              <a:t>OS-bypass, Zero-copy</a:t>
            </a:r>
          </a:p>
        </p:txBody>
      </p:sp>
      <p:sp>
        <p:nvSpPr>
          <p:cNvPr id="4" name="内容占位符 3">
            <a:extLst>
              <a:ext uri="{FF2B5EF4-FFF2-40B4-BE49-F238E27FC236}">
                <a16:creationId xmlns:a16="http://schemas.microsoft.com/office/drawing/2014/main" id="{5B0737D8-8089-F9D6-16D4-C820198E522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5F62695-6B34-2000-1C38-773ED6391717}"/>
              </a:ext>
            </a:extLst>
          </p:cNvPr>
          <p:cNvPicPr>
            <a:picLocks noChangeAspect="1"/>
          </p:cNvPicPr>
          <p:nvPr/>
        </p:nvPicPr>
        <p:blipFill>
          <a:blip r:embed="rId2"/>
          <a:stretch>
            <a:fillRect/>
          </a:stretch>
        </p:blipFill>
        <p:spPr>
          <a:xfrm>
            <a:off x="8245239" y="1111979"/>
            <a:ext cx="2921000" cy="2971800"/>
          </a:xfrm>
          <a:prstGeom prst="rect">
            <a:avLst/>
          </a:prstGeom>
        </p:spPr>
      </p:pic>
      <p:pic>
        <p:nvPicPr>
          <p:cNvPr id="6" name="图片 5">
            <a:extLst>
              <a:ext uri="{FF2B5EF4-FFF2-40B4-BE49-F238E27FC236}">
                <a16:creationId xmlns:a16="http://schemas.microsoft.com/office/drawing/2014/main" id="{2312F6FC-395A-E5D8-1AD8-518C3695A6EB}"/>
              </a:ext>
            </a:extLst>
          </p:cNvPr>
          <p:cNvPicPr>
            <a:picLocks noChangeAspect="1"/>
          </p:cNvPicPr>
          <p:nvPr/>
        </p:nvPicPr>
        <p:blipFill>
          <a:blip r:embed="rId3"/>
          <a:stretch>
            <a:fillRect/>
          </a:stretch>
        </p:blipFill>
        <p:spPr>
          <a:xfrm>
            <a:off x="898399" y="3357534"/>
            <a:ext cx="6106249" cy="2977677"/>
          </a:xfrm>
          <a:prstGeom prst="rect">
            <a:avLst/>
          </a:prstGeom>
        </p:spPr>
      </p:pic>
    </p:spTree>
    <p:extLst>
      <p:ext uri="{BB962C8B-B14F-4D97-AF65-F5344CB8AC3E}">
        <p14:creationId xmlns:p14="http://schemas.microsoft.com/office/powerpoint/2010/main" val="2873822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C677330-BFF4-C46E-D64D-A5E285F5B021}"/>
              </a:ext>
            </a:extLst>
          </p:cNvPr>
          <p:cNvSpPr>
            <a:spLocks noGrp="1"/>
          </p:cNvSpPr>
          <p:nvPr>
            <p:ph type="title"/>
          </p:nvPr>
        </p:nvSpPr>
        <p:spPr/>
        <p:txBody>
          <a:bodyPr/>
          <a:lstStyle/>
          <a:p>
            <a:r>
              <a:rPr lang="en-US" altLang="zh-CN" dirty="0">
                <a:effectLst/>
                <a:latin typeface="Helvetica" pitchFamily="2" charset="0"/>
              </a:rPr>
              <a:t>AI</a:t>
            </a:r>
            <a:r>
              <a:rPr lang="zh-CN" altLang="en-US" dirty="0">
                <a:effectLst/>
                <a:latin typeface="Helvetica" pitchFamily="2" charset="0"/>
              </a:rPr>
              <a:t> 集群网络原则</a:t>
            </a:r>
            <a:endParaRPr lang="zh-CN" altLang="en-US" dirty="0"/>
          </a:p>
        </p:txBody>
      </p:sp>
      <p:sp>
        <p:nvSpPr>
          <p:cNvPr id="6" name="内容占位符 5">
            <a:extLst>
              <a:ext uri="{FF2B5EF4-FFF2-40B4-BE49-F238E27FC236}">
                <a16:creationId xmlns:a16="http://schemas.microsoft.com/office/drawing/2014/main" id="{DF584ADF-3F9F-5907-E897-AEFB6EA60169}"/>
              </a:ext>
            </a:extLst>
          </p:cNvPr>
          <p:cNvSpPr>
            <a:spLocks noGrp="1"/>
          </p:cNvSpPr>
          <p:nvPr>
            <p:ph sz="half" idx="1"/>
          </p:nvPr>
        </p:nvSpPr>
        <p:spPr/>
        <p:txBody>
          <a:bodyPr/>
          <a:lstStyle/>
          <a:p>
            <a:r>
              <a:rPr lang="zh-CN" altLang="en-US" dirty="0">
                <a:effectLst/>
                <a:latin typeface="Helvetica" pitchFamily="2" charset="0"/>
              </a:rPr>
              <a:t>设计基本原则</a:t>
            </a:r>
          </a:p>
          <a:p>
            <a:pPr lvl="1"/>
            <a:r>
              <a:rPr lang="zh-CN" altLang="en-US" b="1" dirty="0">
                <a:solidFill>
                  <a:srgbClr val="C00000"/>
                </a:solidFill>
                <a:latin typeface="Helvetica" pitchFamily="2" charset="0"/>
              </a:rPr>
              <a:t>性能最大化：​​</a:t>
            </a:r>
            <a:r>
              <a:rPr lang="zh-CN" altLang="en-US" dirty="0">
                <a:latin typeface="Helvetica" pitchFamily="2" charset="0"/>
              </a:rPr>
              <a:t>优化网络拓扑、高速互连和减少通信延迟。</a:t>
            </a:r>
            <a:endParaRPr lang="en-US" altLang="zh-CN" dirty="0">
              <a:latin typeface="Helvetica" pitchFamily="2" charset="0"/>
            </a:endParaRPr>
          </a:p>
          <a:p>
            <a:pPr lvl="1"/>
            <a:r>
              <a:rPr lang="en-US" altLang="zh-CN" b="1" dirty="0">
                <a:solidFill>
                  <a:srgbClr val="C00000"/>
                </a:solidFill>
                <a:latin typeface="Helvetica" pitchFamily="2" charset="0"/>
              </a:rPr>
              <a:t>​</a:t>
            </a:r>
            <a:r>
              <a:rPr lang="zh-CN" altLang="en-US" b="1" dirty="0">
                <a:solidFill>
                  <a:srgbClr val="C00000"/>
                </a:solidFill>
                <a:latin typeface="Helvetica" pitchFamily="2" charset="0"/>
              </a:rPr>
              <a:t>​成本最小化：​</a:t>
            </a:r>
            <a:r>
              <a:rPr lang="zh-CN" altLang="en-US" dirty="0">
                <a:latin typeface="Helvetica" pitchFamily="2" charset="0"/>
              </a:rPr>
              <a:t>满足性能目标前提下，选择最具性价比的硬件和架构。​​</a:t>
            </a:r>
            <a:endParaRPr lang="en-US" altLang="zh-CN" dirty="0">
              <a:latin typeface="Helvetica" pitchFamily="2" charset="0"/>
            </a:endParaRPr>
          </a:p>
          <a:p>
            <a:pPr lvl="1"/>
            <a:r>
              <a:rPr lang="en-US" altLang="zh-CN" b="1" dirty="0">
                <a:solidFill>
                  <a:srgbClr val="C00000"/>
                </a:solidFill>
                <a:latin typeface="Helvetica" pitchFamily="2" charset="0"/>
              </a:rPr>
              <a:t>​</a:t>
            </a:r>
            <a:r>
              <a:rPr lang="zh-CN" altLang="en-US" b="1" dirty="0">
                <a:solidFill>
                  <a:srgbClr val="C00000"/>
                </a:solidFill>
                <a:latin typeface="Helvetica" pitchFamily="2" charset="0"/>
              </a:rPr>
              <a:t>​可扩展性最大化：​​</a:t>
            </a:r>
            <a:r>
              <a:rPr lang="zh-CN" altLang="en-US" dirty="0">
                <a:latin typeface="Helvetica" pitchFamily="2" charset="0"/>
              </a:rPr>
              <a:t>支持从数百节点到十万节点快速互联扩展。</a:t>
            </a:r>
            <a:endParaRPr lang="en-US" altLang="zh-CN" dirty="0">
              <a:latin typeface="Helvetica" pitchFamily="2" charset="0"/>
            </a:endParaRPr>
          </a:p>
          <a:p>
            <a:pPr lvl="1"/>
            <a:r>
              <a:rPr lang="en-US" altLang="zh-CN" b="1" dirty="0">
                <a:solidFill>
                  <a:srgbClr val="C00000"/>
                </a:solidFill>
                <a:latin typeface="Helvetica" pitchFamily="2" charset="0"/>
              </a:rPr>
              <a:t>​</a:t>
            </a:r>
            <a:r>
              <a:rPr lang="zh-CN" altLang="en-US" b="1" dirty="0">
                <a:solidFill>
                  <a:srgbClr val="C00000"/>
                </a:solidFill>
                <a:latin typeface="Helvetica" pitchFamily="2" charset="0"/>
              </a:rPr>
              <a:t>​复杂度最小化：​​</a:t>
            </a:r>
            <a:r>
              <a:rPr lang="zh-CN" altLang="en-US" dirty="0">
                <a:latin typeface="Helvetica" pitchFamily="2" charset="0"/>
              </a:rPr>
              <a:t>采用标准化协议和自动化管理工具降低部署和维护难度。</a:t>
            </a:r>
            <a:endParaRPr lang="en-US" altLang="zh-CN" dirty="0">
              <a:latin typeface="Helvetica" pitchFamily="2" charset="0"/>
            </a:endParaRPr>
          </a:p>
          <a:p>
            <a:pPr lvl="1"/>
            <a:r>
              <a:rPr lang="en-US" altLang="zh-CN" b="1" dirty="0">
                <a:solidFill>
                  <a:srgbClr val="C00000"/>
                </a:solidFill>
                <a:latin typeface="Helvetica" pitchFamily="2" charset="0"/>
              </a:rPr>
              <a:t>​</a:t>
            </a:r>
            <a:r>
              <a:rPr lang="zh-CN" altLang="en-US" b="1" dirty="0">
                <a:solidFill>
                  <a:srgbClr val="C00000"/>
                </a:solidFill>
                <a:latin typeface="Helvetica" pitchFamily="2" charset="0"/>
              </a:rPr>
              <a:t>​可靠性最大化：</a:t>
            </a:r>
            <a:r>
              <a:rPr lang="zh-CN" altLang="en-US" dirty="0">
                <a:latin typeface="Helvetica" pitchFamily="2" charset="0"/>
              </a:rPr>
              <a:t>构建冗余路径和容错机制，确保单点故障不影响整体服务。​​</a:t>
            </a:r>
            <a:endParaRPr lang="en-US" altLang="zh-CN" dirty="0">
              <a:latin typeface="Helvetica" pitchFamily="2" charset="0"/>
            </a:endParaRPr>
          </a:p>
          <a:p>
            <a:pPr lvl="1"/>
            <a:r>
              <a:rPr lang="en-US" altLang="zh-CN" b="1" dirty="0">
                <a:solidFill>
                  <a:srgbClr val="C00000"/>
                </a:solidFill>
                <a:latin typeface="Helvetica" pitchFamily="2" charset="0"/>
              </a:rPr>
              <a:t>​</a:t>
            </a:r>
            <a:r>
              <a:rPr lang="zh-CN" altLang="en-US" b="1" dirty="0">
                <a:solidFill>
                  <a:srgbClr val="C00000"/>
                </a:solidFill>
                <a:latin typeface="Helvetica" pitchFamily="2" charset="0"/>
              </a:rPr>
              <a:t>​能耗最小化：​​</a:t>
            </a:r>
            <a:r>
              <a:rPr lang="zh-CN" altLang="en-US" dirty="0">
                <a:latin typeface="Helvetica" pitchFamily="2" charset="0"/>
              </a:rPr>
              <a:t>利用智能能效管理技术和低功耗硬件降低单位算力的电力消耗。​​ </a:t>
            </a:r>
          </a:p>
          <a:p>
            <a:pPr marL="239106" lvl="1" indent="0">
              <a:buNone/>
            </a:pPr>
            <a:endParaRPr lang="en-US" altLang="zh-CN" dirty="0">
              <a:latin typeface="Helvetica" pitchFamily="2" charset="0"/>
            </a:endParaRPr>
          </a:p>
          <a:p>
            <a:r>
              <a:rPr lang="zh-CN" altLang="en-US" b="1" dirty="0">
                <a:solidFill>
                  <a:srgbClr val="C00000"/>
                </a:solidFill>
              </a:rPr>
              <a:t>谁不想拥有？</a:t>
            </a:r>
          </a:p>
        </p:txBody>
      </p:sp>
    </p:spTree>
    <p:extLst>
      <p:ext uri="{BB962C8B-B14F-4D97-AF65-F5344CB8AC3E}">
        <p14:creationId xmlns:p14="http://schemas.microsoft.com/office/powerpoint/2010/main" val="636598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0C485-DDD4-360D-4A79-1D8C2C30DA4E}"/>
              </a:ext>
            </a:extLst>
          </p:cNvPr>
          <p:cNvSpPr>
            <a:spLocks noGrp="1"/>
          </p:cNvSpPr>
          <p:nvPr>
            <p:ph type="title"/>
          </p:nvPr>
        </p:nvSpPr>
        <p:spPr/>
        <p:txBody>
          <a:bodyPr/>
          <a:lstStyle/>
          <a:p>
            <a:r>
              <a:rPr lang="zh-CN" altLang="en-US" dirty="0">
                <a:effectLst/>
                <a:latin typeface="Helvetica" pitchFamily="2" charset="0"/>
              </a:rPr>
              <a:t>网络微体系结构（</a:t>
            </a:r>
            <a:r>
              <a:rPr lang="en-US" altLang="zh-CN" dirty="0">
                <a:effectLst/>
                <a:latin typeface="Helvetica" pitchFamily="2" charset="0"/>
              </a:rPr>
              <a:t>3</a:t>
            </a:r>
            <a:r>
              <a:rPr lang="zh-CN" altLang="en-US" dirty="0">
                <a:effectLst/>
                <a:latin typeface="Helvetica" pitchFamily="2" charset="0"/>
              </a:rPr>
              <a:t>）</a:t>
            </a:r>
            <a:r>
              <a:rPr lang="en-US" altLang="zh-CN" dirty="0">
                <a:effectLst/>
                <a:latin typeface="Helvetica" pitchFamily="2" charset="0"/>
              </a:rPr>
              <a:t>-</a:t>
            </a:r>
            <a:r>
              <a:rPr lang="en" altLang="zh-CN" dirty="0">
                <a:effectLst/>
                <a:latin typeface="Helvetica" pitchFamily="2" charset="0"/>
              </a:rPr>
              <a:t>Switch</a:t>
            </a:r>
            <a:r>
              <a:rPr lang="zh-CN" altLang="en-US" dirty="0">
                <a:effectLst/>
                <a:latin typeface="Helvetica" pitchFamily="2" charset="0"/>
              </a:rPr>
              <a:t>结构</a:t>
            </a:r>
            <a:endParaRPr kumimoji="1" lang="zh-CN" altLang="en-US" dirty="0"/>
          </a:p>
        </p:txBody>
      </p:sp>
      <p:sp>
        <p:nvSpPr>
          <p:cNvPr id="3" name="内容占位符 2">
            <a:extLst>
              <a:ext uri="{FF2B5EF4-FFF2-40B4-BE49-F238E27FC236}">
                <a16:creationId xmlns:a16="http://schemas.microsoft.com/office/drawing/2014/main" id="{B46FFFCF-2796-A13C-2748-430835175DD7}"/>
              </a:ext>
            </a:extLst>
          </p:cNvPr>
          <p:cNvSpPr>
            <a:spLocks noGrp="1"/>
          </p:cNvSpPr>
          <p:nvPr>
            <p:ph sz="half" idx="1"/>
          </p:nvPr>
        </p:nvSpPr>
        <p:spPr/>
        <p:txBody>
          <a:bodyPr/>
          <a:lstStyle/>
          <a:p>
            <a:r>
              <a:rPr lang="zh-CN" altLang="en-US" dirty="0">
                <a:effectLst/>
                <a:latin typeface="Helvetica" pitchFamily="2" charset="0"/>
              </a:rPr>
              <a:t>交換芯片、</a:t>
            </a:r>
            <a:r>
              <a:rPr lang="en" altLang="zh-CN" dirty="0">
                <a:effectLst/>
                <a:latin typeface="Helvetica" pitchFamily="2" charset="0"/>
              </a:rPr>
              <a:t>Router</a:t>
            </a:r>
          </a:p>
          <a:p>
            <a:endParaRPr kumimoji="1" lang="zh-CN" altLang="en-US" dirty="0"/>
          </a:p>
        </p:txBody>
      </p:sp>
      <p:pic>
        <p:nvPicPr>
          <p:cNvPr id="6" name="内容占位符 5">
            <a:extLst>
              <a:ext uri="{FF2B5EF4-FFF2-40B4-BE49-F238E27FC236}">
                <a16:creationId xmlns:a16="http://schemas.microsoft.com/office/drawing/2014/main" id="{E948A4D9-21CA-ABD9-C33B-94137C62A4A4}"/>
              </a:ext>
            </a:extLst>
          </p:cNvPr>
          <p:cNvPicPr>
            <a:picLocks noGrp="1" noChangeAspect="1"/>
          </p:cNvPicPr>
          <p:nvPr>
            <p:ph sz="half" idx="10"/>
          </p:nvPr>
        </p:nvPicPr>
        <p:blipFill>
          <a:blip r:embed="rId2"/>
          <a:stretch>
            <a:fillRect/>
          </a:stretch>
        </p:blipFill>
        <p:spPr>
          <a:xfrm>
            <a:off x="8270945" y="1219275"/>
            <a:ext cx="2819400" cy="4991100"/>
          </a:xfrm>
          <a:prstGeom prst="rect">
            <a:avLst/>
          </a:prstGeom>
        </p:spPr>
      </p:pic>
      <p:pic>
        <p:nvPicPr>
          <p:cNvPr id="5" name="图片 4">
            <a:extLst>
              <a:ext uri="{FF2B5EF4-FFF2-40B4-BE49-F238E27FC236}">
                <a16:creationId xmlns:a16="http://schemas.microsoft.com/office/drawing/2014/main" id="{D85EDCAB-18A8-0FC2-7A87-03A08CB7C3F7}"/>
              </a:ext>
            </a:extLst>
          </p:cNvPr>
          <p:cNvPicPr>
            <a:picLocks noChangeAspect="1"/>
          </p:cNvPicPr>
          <p:nvPr/>
        </p:nvPicPr>
        <p:blipFill>
          <a:blip r:embed="rId3"/>
          <a:stretch>
            <a:fillRect/>
          </a:stretch>
        </p:blipFill>
        <p:spPr>
          <a:xfrm>
            <a:off x="302087" y="2341265"/>
            <a:ext cx="6725426" cy="3762833"/>
          </a:xfrm>
          <a:prstGeom prst="rect">
            <a:avLst/>
          </a:prstGeom>
        </p:spPr>
      </p:pic>
    </p:spTree>
    <p:extLst>
      <p:ext uri="{BB962C8B-B14F-4D97-AF65-F5344CB8AC3E}">
        <p14:creationId xmlns:p14="http://schemas.microsoft.com/office/powerpoint/2010/main" val="89022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9361B-5965-028E-2AB2-58C6731B5350}"/>
              </a:ext>
            </a:extLst>
          </p:cNvPr>
          <p:cNvSpPr>
            <a:spLocks noGrp="1"/>
          </p:cNvSpPr>
          <p:nvPr>
            <p:ph type="title"/>
          </p:nvPr>
        </p:nvSpPr>
        <p:spPr/>
        <p:txBody>
          <a:bodyPr/>
          <a:lstStyle/>
          <a:p>
            <a:r>
              <a:rPr lang="zh-CN" altLang="en-US" dirty="0">
                <a:effectLst/>
                <a:latin typeface="Helvetica" pitchFamily="2" charset="0"/>
              </a:rPr>
              <a:t>网络微体系结构（</a:t>
            </a:r>
            <a:r>
              <a:rPr lang="en-US" altLang="zh-CN" dirty="0">
                <a:effectLst/>
                <a:latin typeface="Helvetica" pitchFamily="2" charset="0"/>
              </a:rPr>
              <a:t>4</a:t>
            </a:r>
            <a:r>
              <a:rPr lang="zh-CN" altLang="en-US" dirty="0">
                <a:effectLst/>
                <a:latin typeface="Helvetica" pitchFamily="2" charset="0"/>
              </a:rPr>
              <a:t>）</a:t>
            </a:r>
            <a:r>
              <a:rPr lang="en-US" altLang="zh-CN" dirty="0">
                <a:effectLst/>
                <a:latin typeface="Helvetica" pitchFamily="2" charset="0"/>
              </a:rPr>
              <a:t>-</a:t>
            </a:r>
            <a:r>
              <a:rPr lang="en" altLang="zh-CN" dirty="0">
                <a:effectLst/>
                <a:latin typeface="Helvetica" pitchFamily="2" charset="0"/>
              </a:rPr>
              <a:t>Switch</a:t>
            </a:r>
            <a:r>
              <a:rPr lang="zh-CN" altLang="en-US" dirty="0">
                <a:effectLst/>
                <a:latin typeface="Helvetica" pitchFamily="2" charset="0"/>
              </a:rPr>
              <a:t>数据通路</a:t>
            </a:r>
            <a:endParaRPr kumimoji="1" lang="zh-CN" altLang="en-US" dirty="0"/>
          </a:p>
        </p:txBody>
      </p:sp>
      <p:sp>
        <p:nvSpPr>
          <p:cNvPr id="3" name="内容占位符 2">
            <a:extLst>
              <a:ext uri="{FF2B5EF4-FFF2-40B4-BE49-F238E27FC236}">
                <a16:creationId xmlns:a16="http://schemas.microsoft.com/office/drawing/2014/main" id="{85965203-6BAE-69CA-ED72-3A4D0C1171EB}"/>
              </a:ext>
            </a:extLst>
          </p:cNvPr>
          <p:cNvSpPr>
            <a:spLocks noGrp="1"/>
          </p:cNvSpPr>
          <p:nvPr>
            <p:ph sz="half" idx="1"/>
          </p:nvPr>
        </p:nvSpPr>
        <p:spPr/>
        <p:txBody>
          <a:bodyPr/>
          <a:lstStyle/>
          <a:p>
            <a:r>
              <a:rPr lang="zh-CN" altLang="en-US" dirty="0">
                <a:effectLst/>
                <a:latin typeface="Helvetica" pitchFamily="2" charset="0"/>
              </a:rPr>
              <a:t>口交换芯片、</a:t>
            </a:r>
            <a:r>
              <a:rPr lang="en" altLang="zh-CN" dirty="0">
                <a:effectLst/>
                <a:latin typeface="Helvetica" pitchFamily="2" charset="0"/>
              </a:rPr>
              <a:t>Router</a:t>
            </a:r>
            <a:r>
              <a:rPr lang="zh-CN" altLang="en" dirty="0">
                <a:effectLst/>
                <a:latin typeface="Helvetica" pitchFamily="2" charset="0"/>
              </a:rPr>
              <a:t>：</a:t>
            </a:r>
            <a:r>
              <a:rPr lang="zh-CN" altLang="en-US" dirty="0">
                <a:effectLst/>
                <a:latin typeface="Helvetica" pitchFamily="2" charset="0"/>
              </a:rPr>
              <a:t>输入排队结构</a:t>
            </a:r>
            <a:endParaRPr lang="en-US" altLang="zh-CN" dirty="0">
              <a:effectLst/>
              <a:latin typeface="Helvetica" pitchFamily="2" charset="0"/>
            </a:endParaRPr>
          </a:p>
          <a:p>
            <a:r>
              <a:rPr lang="zh-CN" altLang="en-US" dirty="0">
                <a:effectLst/>
                <a:latin typeface="Helvetica" pitchFamily="2" charset="0"/>
              </a:rPr>
              <a:t>经典输入排队结构</a:t>
            </a:r>
            <a:endParaRPr lang="en-US" altLang="zh-CN" dirty="0">
              <a:effectLst/>
              <a:latin typeface="Helvetica" pitchFamily="2" charset="0"/>
            </a:endParaRPr>
          </a:p>
          <a:p>
            <a:r>
              <a:rPr lang="zh-CN" altLang="en-US" dirty="0">
                <a:effectLst/>
                <a:latin typeface="Helvetica" pitchFamily="2" charset="0"/>
              </a:rPr>
              <a:t>虚拟输出接队结构（</a:t>
            </a:r>
            <a:r>
              <a:rPr lang="en" altLang="zh-CN" dirty="0">
                <a:effectLst/>
                <a:latin typeface="Helvetica" pitchFamily="2" charset="0"/>
              </a:rPr>
              <a:t>VOQ</a:t>
            </a:r>
            <a:r>
              <a:rPr lang="zh-CN" altLang="en" dirty="0">
                <a:effectLst/>
                <a:latin typeface="Helvetica" pitchFamily="2" charset="0"/>
              </a:rPr>
              <a:t>）</a:t>
            </a:r>
            <a:endParaRPr lang="en-US" altLang="zh-CN" dirty="0">
              <a:effectLst/>
              <a:latin typeface="Helvetica" pitchFamily="2" charset="0"/>
            </a:endParaRPr>
          </a:p>
          <a:p>
            <a:r>
              <a:rPr lang="zh-CN" altLang="en-US" dirty="0">
                <a:effectLst/>
                <a:latin typeface="Helvetica" pitchFamily="2" charset="0"/>
              </a:rPr>
              <a:t>静态分配全相连结构</a:t>
            </a:r>
            <a:endParaRPr lang="en-US" altLang="zh-CN" dirty="0">
              <a:effectLst/>
              <a:latin typeface="Helvetica" pitchFamily="2" charset="0"/>
            </a:endParaRPr>
          </a:p>
          <a:p>
            <a:r>
              <a:rPr lang="zh-CN" altLang="en" dirty="0">
                <a:latin typeface="Helvetica" pitchFamily="2" charset="0"/>
              </a:rPr>
              <a:t>虚</a:t>
            </a:r>
            <a:r>
              <a:rPr lang="zh-CN" altLang="en-US" dirty="0">
                <a:effectLst/>
                <a:latin typeface="Helvetica" pitchFamily="2" charset="0"/>
              </a:rPr>
              <a:t>通道谊入挂队结构</a:t>
            </a:r>
          </a:p>
          <a:p>
            <a:endParaRPr lang="zh-CN" altLang="en-US" dirty="0">
              <a:effectLst/>
              <a:latin typeface="Helvetica" pitchFamily="2" charset="0"/>
            </a:endParaRPr>
          </a:p>
          <a:p>
            <a:endParaRPr lang="zh-CN" altLang="en-US" dirty="0">
              <a:effectLst/>
              <a:latin typeface="Helvetica" pitchFamily="2" charset="0"/>
            </a:endParaRPr>
          </a:p>
          <a:p>
            <a:endParaRPr kumimoji="1" lang="zh-CN" altLang="en-US" dirty="0"/>
          </a:p>
        </p:txBody>
      </p:sp>
      <p:sp>
        <p:nvSpPr>
          <p:cNvPr id="4" name="内容占位符 3">
            <a:extLst>
              <a:ext uri="{FF2B5EF4-FFF2-40B4-BE49-F238E27FC236}">
                <a16:creationId xmlns:a16="http://schemas.microsoft.com/office/drawing/2014/main" id="{1212D931-9F0B-202A-3CB3-F0602FF19F4D}"/>
              </a:ext>
            </a:extLst>
          </p:cNvPr>
          <p:cNvSpPr>
            <a:spLocks noGrp="1"/>
          </p:cNvSpPr>
          <p:nvPr>
            <p:ph sz="half" idx="10"/>
          </p:nvPr>
        </p:nvSpPr>
        <p:spPr/>
        <p:txBody>
          <a:bodyPr/>
          <a:lstStyle/>
          <a:p>
            <a:r>
              <a:rPr lang="zh-CN" altLang="en-US" dirty="0">
                <a:effectLst/>
                <a:latin typeface="Helvetica" pitchFamily="2" charset="0"/>
              </a:rPr>
              <a:t>提高输入加速比降低对头阻塞</a:t>
            </a:r>
          </a:p>
          <a:p>
            <a:endParaRPr kumimoji="1" lang="zh-CN" altLang="en-US" dirty="0"/>
          </a:p>
        </p:txBody>
      </p:sp>
      <p:pic>
        <p:nvPicPr>
          <p:cNvPr id="5" name="图片 4">
            <a:extLst>
              <a:ext uri="{FF2B5EF4-FFF2-40B4-BE49-F238E27FC236}">
                <a16:creationId xmlns:a16="http://schemas.microsoft.com/office/drawing/2014/main" id="{365F1523-BE25-EB18-1032-C73798459B7C}"/>
              </a:ext>
            </a:extLst>
          </p:cNvPr>
          <p:cNvPicPr>
            <a:picLocks noChangeAspect="1"/>
          </p:cNvPicPr>
          <p:nvPr/>
        </p:nvPicPr>
        <p:blipFill>
          <a:blip r:embed="rId2"/>
          <a:stretch>
            <a:fillRect/>
          </a:stretch>
        </p:blipFill>
        <p:spPr>
          <a:xfrm>
            <a:off x="8645638" y="1434358"/>
            <a:ext cx="2743200" cy="4737100"/>
          </a:xfrm>
          <a:prstGeom prst="rect">
            <a:avLst/>
          </a:prstGeom>
        </p:spPr>
      </p:pic>
      <p:pic>
        <p:nvPicPr>
          <p:cNvPr id="6" name="图片 5">
            <a:extLst>
              <a:ext uri="{FF2B5EF4-FFF2-40B4-BE49-F238E27FC236}">
                <a16:creationId xmlns:a16="http://schemas.microsoft.com/office/drawing/2014/main" id="{61484766-A437-9809-DEEF-2128138C67FB}"/>
              </a:ext>
            </a:extLst>
          </p:cNvPr>
          <p:cNvPicPr>
            <a:picLocks noChangeAspect="1"/>
          </p:cNvPicPr>
          <p:nvPr/>
        </p:nvPicPr>
        <p:blipFill>
          <a:blip r:embed="rId3"/>
          <a:stretch>
            <a:fillRect/>
          </a:stretch>
        </p:blipFill>
        <p:spPr>
          <a:xfrm>
            <a:off x="807925" y="1854142"/>
            <a:ext cx="6006288" cy="4317316"/>
          </a:xfrm>
          <a:prstGeom prst="rect">
            <a:avLst/>
          </a:prstGeom>
        </p:spPr>
      </p:pic>
    </p:spTree>
    <p:extLst>
      <p:ext uri="{BB962C8B-B14F-4D97-AF65-F5344CB8AC3E}">
        <p14:creationId xmlns:p14="http://schemas.microsoft.com/office/powerpoint/2010/main" val="2732190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74C879B-FABC-410D-13D6-7BCEC0288190}"/>
              </a:ext>
            </a:extLst>
          </p:cNvPr>
          <p:cNvSpPr>
            <a:spLocks noGrp="1"/>
          </p:cNvSpPr>
          <p:nvPr>
            <p:ph sz="half" idx="1"/>
          </p:nvPr>
        </p:nvSpPr>
        <p:spPr/>
        <p:txBody>
          <a:bodyPr/>
          <a:lstStyle/>
          <a:p>
            <a:endParaRPr lang="zh-CN" altLang="en-US" dirty="0"/>
          </a:p>
        </p:txBody>
      </p:sp>
    </p:spTree>
    <p:extLst>
      <p:ext uri="{BB962C8B-B14F-4D97-AF65-F5344CB8AC3E}">
        <p14:creationId xmlns:p14="http://schemas.microsoft.com/office/powerpoint/2010/main" val="341008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D1EDB-B129-B4E5-9F9C-F817AA84D0C9}"/>
              </a:ext>
            </a:extLst>
          </p:cNvPr>
          <p:cNvSpPr>
            <a:spLocks noGrp="1"/>
          </p:cNvSpPr>
          <p:nvPr>
            <p:ph type="title"/>
          </p:nvPr>
        </p:nvSpPr>
        <p:spPr/>
        <p:txBody>
          <a:bodyPr/>
          <a:lstStyle/>
          <a:p>
            <a:r>
              <a:rPr lang="zh-CN" altLang="en-US" dirty="0">
                <a:effectLst/>
                <a:latin typeface="Helvetica" pitchFamily="2" charset="0"/>
              </a:rPr>
              <a:t>典型网络拓扑结构</a:t>
            </a:r>
            <a:endParaRPr kumimoji="1" lang="zh-CN" altLang="en-US" dirty="0"/>
          </a:p>
        </p:txBody>
      </p:sp>
      <p:sp>
        <p:nvSpPr>
          <p:cNvPr id="3" name="内容占位符 2">
            <a:extLst>
              <a:ext uri="{FF2B5EF4-FFF2-40B4-BE49-F238E27FC236}">
                <a16:creationId xmlns:a16="http://schemas.microsoft.com/office/drawing/2014/main" id="{2168951A-81D3-0021-F84B-DD2D7BFA9051}"/>
              </a:ext>
            </a:extLst>
          </p:cNvPr>
          <p:cNvSpPr>
            <a:spLocks noGrp="1"/>
          </p:cNvSpPr>
          <p:nvPr>
            <p:ph sz="half" idx="1"/>
          </p:nvPr>
        </p:nvSpPr>
        <p:spPr/>
        <p:txBody>
          <a:bodyPr/>
          <a:lstStyle/>
          <a:p>
            <a:r>
              <a:rPr lang="zh-CN" altLang="en-US" dirty="0">
                <a:effectLst/>
                <a:latin typeface="Helvetica" pitchFamily="2" charset="0"/>
              </a:rPr>
              <a:t>现有拓扑结构存在问题：没有根据应用特征进行有针对性的设计</a:t>
            </a:r>
          </a:p>
          <a:p>
            <a:endParaRPr kumimoji="1" lang="zh-CN" altLang="en-US" dirty="0"/>
          </a:p>
        </p:txBody>
      </p:sp>
      <p:sp>
        <p:nvSpPr>
          <p:cNvPr id="4" name="内容占位符 3">
            <a:extLst>
              <a:ext uri="{FF2B5EF4-FFF2-40B4-BE49-F238E27FC236}">
                <a16:creationId xmlns:a16="http://schemas.microsoft.com/office/drawing/2014/main" id="{5F4BD0C0-B2AE-ABC5-99D9-8A43D795B4C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47AB3F0-1B72-D0F9-BB5A-5AB6B4585CCA}"/>
              </a:ext>
            </a:extLst>
          </p:cNvPr>
          <p:cNvPicPr>
            <a:picLocks noChangeAspect="1"/>
          </p:cNvPicPr>
          <p:nvPr/>
        </p:nvPicPr>
        <p:blipFill>
          <a:blip r:embed="rId2"/>
          <a:stretch>
            <a:fillRect/>
          </a:stretch>
        </p:blipFill>
        <p:spPr>
          <a:xfrm>
            <a:off x="609655" y="2414605"/>
            <a:ext cx="4572000" cy="3797300"/>
          </a:xfrm>
          <a:prstGeom prst="rect">
            <a:avLst/>
          </a:prstGeom>
        </p:spPr>
      </p:pic>
      <p:pic>
        <p:nvPicPr>
          <p:cNvPr id="6" name="图片 5">
            <a:extLst>
              <a:ext uri="{FF2B5EF4-FFF2-40B4-BE49-F238E27FC236}">
                <a16:creationId xmlns:a16="http://schemas.microsoft.com/office/drawing/2014/main" id="{B1F4821F-929B-24EB-9E87-7254AE69D232}"/>
              </a:ext>
            </a:extLst>
          </p:cNvPr>
          <p:cNvPicPr>
            <a:picLocks noChangeAspect="1"/>
          </p:cNvPicPr>
          <p:nvPr/>
        </p:nvPicPr>
        <p:blipFill>
          <a:blip r:embed="rId3"/>
          <a:stretch>
            <a:fillRect/>
          </a:stretch>
        </p:blipFill>
        <p:spPr>
          <a:xfrm>
            <a:off x="5320681" y="1111979"/>
            <a:ext cx="6804198" cy="5001554"/>
          </a:xfrm>
          <a:prstGeom prst="rect">
            <a:avLst/>
          </a:prstGeom>
        </p:spPr>
      </p:pic>
    </p:spTree>
    <p:extLst>
      <p:ext uri="{BB962C8B-B14F-4D97-AF65-F5344CB8AC3E}">
        <p14:creationId xmlns:p14="http://schemas.microsoft.com/office/powerpoint/2010/main" val="3402356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1E787-BFDD-66C5-E6AF-AA5208CC489C}"/>
              </a:ext>
            </a:extLst>
          </p:cNvPr>
          <p:cNvSpPr>
            <a:spLocks noGrp="1"/>
          </p:cNvSpPr>
          <p:nvPr>
            <p:ph type="title"/>
          </p:nvPr>
        </p:nvSpPr>
        <p:spPr/>
        <p:txBody>
          <a:bodyPr/>
          <a:lstStyle/>
          <a:p>
            <a:r>
              <a:rPr lang="en" altLang="zh-CN" dirty="0">
                <a:effectLst/>
                <a:latin typeface="Helvetica" pitchFamily="2" charset="0"/>
              </a:rPr>
              <a:t>Blue Gene Q </a:t>
            </a:r>
            <a:r>
              <a:rPr lang="zh-CN" altLang="en-US" dirty="0">
                <a:effectLst/>
                <a:latin typeface="Helvetica" pitchFamily="2" charset="0"/>
              </a:rPr>
              <a:t>网络结构</a:t>
            </a:r>
            <a:endParaRPr kumimoji="1" lang="zh-CN" altLang="en-US" dirty="0"/>
          </a:p>
        </p:txBody>
      </p:sp>
      <p:sp>
        <p:nvSpPr>
          <p:cNvPr id="3" name="内容占位符 2">
            <a:extLst>
              <a:ext uri="{FF2B5EF4-FFF2-40B4-BE49-F238E27FC236}">
                <a16:creationId xmlns:a16="http://schemas.microsoft.com/office/drawing/2014/main" id="{2353558A-8CEE-0958-4510-EEE51DE4922B}"/>
              </a:ext>
            </a:extLst>
          </p:cNvPr>
          <p:cNvSpPr>
            <a:spLocks noGrp="1"/>
          </p:cNvSpPr>
          <p:nvPr>
            <p:ph sz="half" idx="1"/>
          </p:nvPr>
        </p:nvSpPr>
        <p:spPr/>
        <p:txBody>
          <a:bodyPr/>
          <a:lstStyle/>
          <a:p>
            <a:r>
              <a:rPr lang="zh-CN" altLang="en-US" dirty="0">
                <a:effectLst/>
                <a:latin typeface="Helvetica" pitchFamily="2" charset="0"/>
              </a:rPr>
              <a:t>计算网络 </a:t>
            </a:r>
            <a:r>
              <a:rPr lang="en-US" altLang="zh-CN" dirty="0">
                <a:effectLst/>
                <a:latin typeface="Helvetica" pitchFamily="2" charset="0"/>
              </a:rPr>
              <a:t>5</a:t>
            </a:r>
            <a:r>
              <a:rPr lang="en" altLang="zh-CN" dirty="0">
                <a:effectLst/>
                <a:latin typeface="Helvetica" pitchFamily="2" charset="0"/>
              </a:rPr>
              <a:t>D Torus</a:t>
            </a:r>
          </a:p>
          <a:p>
            <a:pPr lvl="1"/>
            <a:r>
              <a:rPr lang="en" altLang="zh-CN" dirty="0">
                <a:effectLst/>
                <a:latin typeface="Helvetica" pitchFamily="2" charset="0"/>
              </a:rPr>
              <a:t>10</a:t>
            </a:r>
            <a:r>
              <a:rPr lang="zh-CN" altLang="en-US" dirty="0">
                <a:effectLst/>
                <a:latin typeface="Helvetica" pitchFamily="2" charset="0"/>
              </a:rPr>
              <a:t>个双向链路加一个连接计算和</a:t>
            </a:r>
            <a:r>
              <a:rPr lang="en" altLang="zh-CN" dirty="0">
                <a:effectLst/>
                <a:latin typeface="Helvetica" pitchFamily="2" charset="0"/>
              </a:rPr>
              <a:t>VO</a:t>
            </a:r>
            <a:r>
              <a:rPr lang="zh-CN" altLang="en-US" dirty="0">
                <a:effectLst/>
                <a:latin typeface="Helvetica" pitchFamily="2" charset="0"/>
              </a:rPr>
              <a:t>节点的</a:t>
            </a:r>
            <a:r>
              <a:rPr lang="en" altLang="zh-CN" dirty="0">
                <a:effectLst/>
                <a:latin typeface="Helvetica" pitchFamily="2" charset="0"/>
              </a:rPr>
              <a:t>VO</a:t>
            </a:r>
            <a:r>
              <a:rPr lang="zh-CN" altLang="en-US" dirty="0">
                <a:effectLst/>
                <a:latin typeface="Helvetica" pitchFamily="2" charset="0"/>
              </a:rPr>
              <a:t>链路。每个链路</a:t>
            </a:r>
            <a:r>
              <a:rPr lang="en-US" altLang="zh-CN" dirty="0">
                <a:effectLst/>
                <a:latin typeface="Helvetica" pitchFamily="2" charset="0"/>
              </a:rPr>
              <a:t>2</a:t>
            </a:r>
            <a:r>
              <a:rPr lang="en" altLang="zh-CN" dirty="0">
                <a:effectLst/>
                <a:latin typeface="Helvetica" pitchFamily="2" charset="0"/>
              </a:rPr>
              <a:t>GB/s</a:t>
            </a:r>
            <a:r>
              <a:rPr lang="zh-CN" altLang="en-US" dirty="0">
                <a:effectLst/>
                <a:latin typeface="Helvetica" pitchFamily="2" charset="0"/>
              </a:rPr>
              <a:t>带宽。</a:t>
            </a:r>
          </a:p>
          <a:p>
            <a:pPr lvl="1"/>
            <a:r>
              <a:rPr lang="zh-CN" altLang="en-US" dirty="0">
                <a:effectLst/>
                <a:latin typeface="Helvetica" pitchFamily="2" charset="0"/>
              </a:rPr>
              <a:t>聚合网络节点带宽为每端口</a:t>
            </a:r>
            <a:r>
              <a:rPr lang="en-US" altLang="zh-CN" dirty="0">
                <a:effectLst/>
                <a:latin typeface="Helvetica" pitchFamily="2" charset="0"/>
              </a:rPr>
              <a:t>1.7</a:t>
            </a:r>
            <a:r>
              <a:rPr lang="en" altLang="zh-CN" dirty="0">
                <a:effectLst/>
                <a:latin typeface="Helvetica" pitchFamily="2" charset="0"/>
              </a:rPr>
              <a:t>GB/s</a:t>
            </a:r>
          </a:p>
          <a:p>
            <a:pPr lvl="1"/>
            <a:r>
              <a:rPr lang="zh-CN" altLang="en-US" dirty="0">
                <a:effectLst/>
                <a:latin typeface="Helvetica" pitchFamily="2" charset="0"/>
              </a:rPr>
              <a:t>集成集合通和全局</a:t>
            </a:r>
            <a:r>
              <a:rPr lang="en" altLang="zh-CN" dirty="0">
                <a:effectLst/>
                <a:latin typeface="Helvetica" pitchFamily="2" charset="0"/>
              </a:rPr>
              <a:t>Barrier</a:t>
            </a:r>
          </a:p>
          <a:p>
            <a:pPr marL="0" indent="0">
              <a:buNone/>
            </a:pPr>
            <a:endParaRPr kumimoji="1" lang="zh-CN" altLang="en-US" dirty="0"/>
          </a:p>
        </p:txBody>
      </p:sp>
      <p:sp>
        <p:nvSpPr>
          <p:cNvPr id="4" name="内容占位符 3">
            <a:extLst>
              <a:ext uri="{FF2B5EF4-FFF2-40B4-BE49-F238E27FC236}">
                <a16:creationId xmlns:a16="http://schemas.microsoft.com/office/drawing/2014/main" id="{DFC17859-F518-F09B-523B-A148376415C3}"/>
              </a:ext>
            </a:extLst>
          </p:cNvPr>
          <p:cNvSpPr>
            <a:spLocks noGrp="1"/>
          </p:cNvSpPr>
          <p:nvPr>
            <p:ph sz="half" idx="10"/>
          </p:nvPr>
        </p:nvSpPr>
        <p:spPr/>
        <p:txBody>
          <a:bodyPr/>
          <a:lstStyle/>
          <a:p>
            <a:endParaRPr kumimoji="1" lang="zh-CN" altLang="en-US" dirty="0"/>
          </a:p>
        </p:txBody>
      </p:sp>
      <p:pic>
        <p:nvPicPr>
          <p:cNvPr id="6" name="图片 5">
            <a:extLst>
              <a:ext uri="{FF2B5EF4-FFF2-40B4-BE49-F238E27FC236}">
                <a16:creationId xmlns:a16="http://schemas.microsoft.com/office/drawing/2014/main" id="{E55563BA-7863-F784-2BD7-480B77E4AE73}"/>
              </a:ext>
            </a:extLst>
          </p:cNvPr>
          <p:cNvPicPr>
            <a:picLocks noChangeAspect="1"/>
          </p:cNvPicPr>
          <p:nvPr/>
        </p:nvPicPr>
        <p:blipFill>
          <a:blip r:embed="rId2"/>
          <a:stretch>
            <a:fillRect/>
          </a:stretch>
        </p:blipFill>
        <p:spPr>
          <a:xfrm>
            <a:off x="468785" y="3810355"/>
            <a:ext cx="4625536" cy="2524856"/>
          </a:xfrm>
          <a:prstGeom prst="rect">
            <a:avLst/>
          </a:prstGeom>
        </p:spPr>
      </p:pic>
      <p:pic>
        <p:nvPicPr>
          <p:cNvPr id="7" name="图片 6">
            <a:extLst>
              <a:ext uri="{FF2B5EF4-FFF2-40B4-BE49-F238E27FC236}">
                <a16:creationId xmlns:a16="http://schemas.microsoft.com/office/drawing/2014/main" id="{283C8DD0-FCE4-6EE3-532C-C74B79ADAC79}"/>
              </a:ext>
            </a:extLst>
          </p:cNvPr>
          <p:cNvPicPr>
            <a:picLocks noChangeAspect="1"/>
          </p:cNvPicPr>
          <p:nvPr/>
        </p:nvPicPr>
        <p:blipFill>
          <a:blip r:embed="rId3"/>
          <a:stretch>
            <a:fillRect/>
          </a:stretch>
        </p:blipFill>
        <p:spPr>
          <a:xfrm>
            <a:off x="5004730" y="1342408"/>
            <a:ext cx="2336800" cy="5016500"/>
          </a:xfrm>
          <a:prstGeom prst="rect">
            <a:avLst/>
          </a:prstGeom>
        </p:spPr>
      </p:pic>
      <p:pic>
        <p:nvPicPr>
          <p:cNvPr id="8" name="图片 7">
            <a:extLst>
              <a:ext uri="{FF2B5EF4-FFF2-40B4-BE49-F238E27FC236}">
                <a16:creationId xmlns:a16="http://schemas.microsoft.com/office/drawing/2014/main" id="{AE5115F0-400D-025B-4C1D-1E7B10B4C604}"/>
              </a:ext>
            </a:extLst>
          </p:cNvPr>
          <p:cNvPicPr>
            <a:picLocks noChangeAspect="1"/>
          </p:cNvPicPr>
          <p:nvPr/>
        </p:nvPicPr>
        <p:blipFill>
          <a:blip r:embed="rId4"/>
          <a:stretch>
            <a:fillRect/>
          </a:stretch>
        </p:blipFill>
        <p:spPr>
          <a:xfrm>
            <a:off x="7064854" y="1447588"/>
            <a:ext cx="4821125" cy="4887623"/>
          </a:xfrm>
          <a:prstGeom prst="rect">
            <a:avLst/>
          </a:prstGeom>
        </p:spPr>
      </p:pic>
    </p:spTree>
    <p:extLst>
      <p:ext uri="{BB962C8B-B14F-4D97-AF65-F5344CB8AC3E}">
        <p14:creationId xmlns:p14="http://schemas.microsoft.com/office/powerpoint/2010/main" val="2091990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E463E7-C12F-14FB-48F8-E49C767052D7}"/>
              </a:ext>
            </a:extLst>
          </p:cNvPr>
          <p:cNvSpPr>
            <a:spLocks noGrp="1"/>
          </p:cNvSpPr>
          <p:nvPr>
            <p:ph type="title"/>
          </p:nvPr>
        </p:nvSpPr>
        <p:spPr/>
        <p:txBody>
          <a:bodyPr/>
          <a:lstStyle/>
          <a:p>
            <a:r>
              <a:rPr lang="en" altLang="zh-CN" dirty="0">
                <a:effectLst/>
                <a:latin typeface="Helvetica" pitchFamily="2" charset="0"/>
              </a:rPr>
              <a:t>K-Computer Tofu Interconnection</a:t>
            </a:r>
            <a:endParaRPr kumimoji="1" lang="zh-CN" altLang="en-US" dirty="0"/>
          </a:p>
        </p:txBody>
      </p:sp>
      <p:sp>
        <p:nvSpPr>
          <p:cNvPr id="3" name="内容占位符 2">
            <a:extLst>
              <a:ext uri="{FF2B5EF4-FFF2-40B4-BE49-F238E27FC236}">
                <a16:creationId xmlns:a16="http://schemas.microsoft.com/office/drawing/2014/main" id="{DC0A141F-B716-09D6-DC6C-04694A5DBB57}"/>
              </a:ext>
            </a:extLst>
          </p:cNvPr>
          <p:cNvSpPr>
            <a:spLocks noGrp="1"/>
          </p:cNvSpPr>
          <p:nvPr>
            <p:ph sz="half" idx="1"/>
          </p:nvPr>
        </p:nvSpPr>
        <p:spPr/>
        <p:txBody>
          <a:bodyPr/>
          <a:lstStyle/>
          <a:p>
            <a:r>
              <a:rPr lang="zh-CN" altLang="en-US" dirty="0">
                <a:effectLst/>
                <a:latin typeface="Helvetica" pitchFamily="2" charset="0"/>
              </a:rPr>
              <a:t>拓扑结构：</a:t>
            </a:r>
            <a:r>
              <a:rPr lang="en-US" altLang="zh-CN" dirty="0">
                <a:effectLst/>
                <a:latin typeface="Helvetica" pitchFamily="2" charset="0"/>
              </a:rPr>
              <a:t>6</a:t>
            </a:r>
            <a:r>
              <a:rPr lang="en" altLang="zh-CN" dirty="0">
                <a:effectLst/>
                <a:latin typeface="Helvetica" pitchFamily="2" charset="0"/>
              </a:rPr>
              <a:t>D Torus</a:t>
            </a:r>
          </a:p>
          <a:p>
            <a:r>
              <a:rPr lang="en" altLang="zh-CN" dirty="0" err="1">
                <a:effectLst/>
                <a:latin typeface="Helvetica" pitchFamily="2" charset="0"/>
              </a:rPr>
              <a:t>Tofu:torus</a:t>
            </a:r>
            <a:r>
              <a:rPr lang="en" altLang="zh-CN" dirty="0">
                <a:effectLst/>
                <a:latin typeface="Helvetica" pitchFamily="2" charset="0"/>
              </a:rPr>
              <a:t> fusion</a:t>
            </a:r>
            <a:r>
              <a:rPr lang="zh-CN" altLang="en" dirty="0">
                <a:effectLst/>
                <a:latin typeface="Helvetica" pitchFamily="2" charset="0"/>
              </a:rPr>
              <a:t>，</a:t>
            </a:r>
            <a:r>
              <a:rPr lang="zh-CN" altLang="en-US" dirty="0">
                <a:effectLst/>
                <a:latin typeface="Helvetica" pitchFamily="2" charset="0"/>
              </a:rPr>
              <a:t>豆腐切块</a:t>
            </a:r>
          </a:p>
          <a:p>
            <a:pPr lvl="1"/>
            <a:r>
              <a:rPr lang="zh-CN" altLang="en-US" dirty="0">
                <a:effectLst/>
                <a:latin typeface="Helvetica" pitchFamily="2" charset="0"/>
              </a:rPr>
              <a:t>系统为单独的应用提供：低维度、小范围的</a:t>
            </a:r>
            <a:r>
              <a:rPr lang="en" altLang="zh-CN" dirty="0">
                <a:effectLst/>
                <a:latin typeface="Helvetica" pitchFamily="2" charset="0"/>
              </a:rPr>
              <a:t>torus</a:t>
            </a:r>
            <a:r>
              <a:rPr lang="zh-CN" altLang="en-US" dirty="0">
                <a:effectLst/>
                <a:latin typeface="Helvetica" pitchFamily="2" charset="0"/>
              </a:rPr>
              <a:t>拓扑结构</a:t>
            </a:r>
          </a:p>
          <a:p>
            <a:pPr lvl="1"/>
            <a:r>
              <a:rPr lang="zh-CN" altLang="en-US" dirty="0">
                <a:effectLst/>
                <a:latin typeface="Helvetica" pitchFamily="2" charset="0"/>
              </a:rPr>
              <a:t>优点：高系统利用率（实现碎片节点的重组织）</a:t>
            </a:r>
          </a:p>
          <a:p>
            <a:endParaRPr kumimoji="1" lang="zh-CN" altLang="en-US" dirty="0"/>
          </a:p>
        </p:txBody>
      </p:sp>
      <p:sp>
        <p:nvSpPr>
          <p:cNvPr id="4" name="内容占位符 3">
            <a:extLst>
              <a:ext uri="{FF2B5EF4-FFF2-40B4-BE49-F238E27FC236}">
                <a16:creationId xmlns:a16="http://schemas.microsoft.com/office/drawing/2014/main" id="{C483D01C-6372-49E2-C200-72F46E7F962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6784125-D9F6-EC90-868E-8A183DB93D59}"/>
              </a:ext>
            </a:extLst>
          </p:cNvPr>
          <p:cNvPicPr>
            <a:picLocks noChangeAspect="1"/>
          </p:cNvPicPr>
          <p:nvPr/>
        </p:nvPicPr>
        <p:blipFill>
          <a:blip r:embed="rId2"/>
          <a:stretch>
            <a:fillRect/>
          </a:stretch>
        </p:blipFill>
        <p:spPr>
          <a:xfrm>
            <a:off x="505363" y="3836270"/>
            <a:ext cx="5518271" cy="2522638"/>
          </a:xfrm>
          <a:prstGeom prst="rect">
            <a:avLst/>
          </a:prstGeom>
        </p:spPr>
      </p:pic>
      <p:pic>
        <p:nvPicPr>
          <p:cNvPr id="6" name="图片 5">
            <a:extLst>
              <a:ext uri="{FF2B5EF4-FFF2-40B4-BE49-F238E27FC236}">
                <a16:creationId xmlns:a16="http://schemas.microsoft.com/office/drawing/2014/main" id="{4875CB1F-587A-3367-36BB-A2D856DC2FEB}"/>
              </a:ext>
            </a:extLst>
          </p:cNvPr>
          <p:cNvPicPr>
            <a:picLocks noChangeAspect="1"/>
          </p:cNvPicPr>
          <p:nvPr/>
        </p:nvPicPr>
        <p:blipFill>
          <a:blip r:embed="rId3"/>
          <a:stretch>
            <a:fillRect/>
          </a:stretch>
        </p:blipFill>
        <p:spPr>
          <a:xfrm>
            <a:off x="6334408" y="428008"/>
            <a:ext cx="5105400" cy="5930900"/>
          </a:xfrm>
          <a:prstGeom prst="rect">
            <a:avLst/>
          </a:prstGeom>
        </p:spPr>
      </p:pic>
    </p:spTree>
    <p:extLst>
      <p:ext uri="{BB962C8B-B14F-4D97-AF65-F5344CB8AC3E}">
        <p14:creationId xmlns:p14="http://schemas.microsoft.com/office/powerpoint/2010/main" val="32960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64D34-8F5E-F400-89AD-9198FCD13389}"/>
              </a:ext>
            </a:extLst>
          </p:cNvPr>
          <p:cNvSpPr>
            <a:spLocks noGrp="1"/>
          </p:cNvSpPr>
          <p:nvPr>
            <p:ph type="title"/>
          </p:nvPr>
        </p:nvSpPr>
        <p:spPr/>
        <p:txBody>
          <a:bodyPr/>
          <a:lstStyle/>
          <a:p>
            <a:r>
              <a:rPr lang="en" altLang="zh-CN" dirty="0">
                <a:effectLst/>
                <a:latin typeface="Helvetica" pitchFamily="2" charset="0"/>
              </a:rPr>
              <a:t>6D Torus </a:t>
            </a:r>
            <a:r>
              <a:rPr lang="zh-CN" altLang="en-US" dirty="0">
                <a:effectLst/>
                <a:latin typeface="Helvetica" pitchFamily="2" charset="0"/>
              </a:rPr>
              <a:t>路由算法没汁</a:t>
            </a:r>
            <a:endParaRPr kumimoji="1" lang="zh-CN" altLang="en-US" dirty="0"/>
          </a:p>
        </p:txBody>
      </p:sp>
      <p:sp>
        <p:nvSpPr>
          <p:cNvPr id="3" name="内容占位符 2">
            <a:extLst>
              <a:ext uri="{FF2B5EF4-FFF2-40B4-BE49-F238E27FC236}">
                <a16:creationId xmlns:a16="http://schemas.microsoft.com/office/drawing/2014/main" id="{854D63D8-E51D-0823-9687-938628A28AD3}"/>
              </a:ext>
            </a:extLst>
          </p:cNvPr>
          <p:cNvSpPr>
            <a:spLocks noGrp="1"/>
          </p:cNvSpPr>
          <p:nvPr>
            <p:ph sz="half" idx="1"/>
          </p:nvPr>
        </p:nvSpPr>
        <p:spPr/>
        <p:txBody>
          <a:bodyPr/>
          <a:lstStyle/>
          <a:p>
            <a:r>
              <a:rPr lang="en" altLang="zh-CN" dirty="0">
                <a:effectLst/>
                <a:latin typeface="Helvetica" pitchFamily="2" charset="0"/>
              </a:rPr>
              <a:t>6D-Torus</a:t>
            </a:r>
            <a:r>
              <a:rPr lang="zh-CN" altLang="en-US" dirty="0">
                <a:effectLst/>
                <a:latin typeface="Helvetica" pitchFamily="2" charset="0"/>
              </a:rPr>
              <a:t>拓扑构建拓扑解析</a:t>
            </a:r>
          </a:p>
          <a:p>
            <a:r>
              <a:rPr lang="zh-CN" altLang="en-US" dirty="0">
                <a:effectLst/>
                <a:latin typeface="Helvetica" pitchFamily="2" charset="0"/>
              </a:rPr>
              <a:t>兼容商用</a:t>
            </a:r>
            <a:r>
              <a:rPr lang="en" altLang="zh-CN" dirty="0">
                <a:effectLst/>
                <a:latin typeface="Helvetica" pitchFamily="2" charset="0"/>
              </a:rPr>
              <a:t>IB</a:t>
            </a:r>
            <a:r>
              <a:rPr lang="zh-CN" altLang="en-US" dirty="0">
                <a:effectLst/>
                <a:latin typeface="Helvetica" pitchFamily="2" charset="0"/>
              </a:rPr>
              <a:t>交换机实现</a:t>
            </a:r>
            <a:r>
              <a:rPr lang="en-US" altLang="zh-CN" dirty="0">
                <a:effectLst/>
                <a:latin typeface="Helvetica" pitchFamily="2" charset="0"/>
              </a:rPr>
              <a:t>6</a:t>
            </a:r>
            <a:r>
              <a:rPr lang="en" altLang="zh-CN" dirty="0">
                <a:effectLst/>
                <a:latin typeface="Helvetica" pitchFamily="2" charset="0"/>
              </a:rPr>
              <a:t>D Torus</a:t>
            </a:r>
            <a:r>
              <a:rPr lang="zh-CN" altLang="en-US" dirty="0">
                <a:effectLst/>
                <a:latin typeface="Helvetica" pitchFamily="2" charset="0"/>
              </a:rPr>
              <a:t>互连网络</a:t>
            </a:r>
          </a:p>
          <a:p>
            <a:pPr lvl="1">
              <a:buFont typeface="Arial" panose="020B0604020202020204" pitchFamily="34" charset="0"/>
              <a:buChar char="•"/>
            </a:pPr>
            <a:r>
              <a:rPr lang="zh-CN" altLang="en-US" dirty="0">
                <a:effectLst/>
                <a:latin typeface="Helvetica" pitchFamily="2" charset="0"/>
              </a:rPr>
              <a:t>﻿﻿路由算法拓展（基于现有条件</a:t>
            </a:r>
            <a:r>
              <a:rPr lang="en-US" altLang="zh-CN" dirty="0">
                <a:effectLst/>
                <a:latin typeface="Helvetica" pitchFamily="2" charset="0"/>
              </a:rPr>
              <a:t>-</a:t>
            </a:r>
            <a:r>
              <a:rPr lang="en" altLang="zh-CN" dirty="0">
                <a:effectLst/>
                <a:latin typeface="Helvetica" pitchFamily="2" charset="0"/>
              </a:rPr>
              <a:t>SL/VL/DLID/LFT</a:t>
            </a:r>
            <a:r>
              <a:rPr lang="zh-CN" altLang="en" dirty="0">
                <a:effectLst/>
                <a:latin typeface="Helvetica" pitchFamily="2" charset="0"/>
              </a:rPr>
              <a:t>）：</a:t>
            </a:r>
            <a:endParaRPr lang="en-US" altLang="zh-CN" dirty="0">
              <a:latin typeface="Helvetica" pitchFamily="2" charset="0"/>
            </a:endParaRPr>
          </a:p>
          <a:p>
            <a:pPr lvl="1">
              <a:buFont typeface="Arial" panose="020B0604020202020204" pitchFamily="34" charset="0"/>
              <a:buChar char="•"/>
            </a:pPr>
            <a:r>
              <a:rPr lang="zh-CN" altLang="en-US" dirty="0">
                <a:effectLst/>
                <a:latin typeface="Helvetica" pitchFamily="2" charset="0"/>
              </a:rPr>
              <a:t>路由维度顺序可配置</a:t>
            </a:r>
            <a:endParaRPr lang="en-US" altLang="zh-CN" dirty="0">
              <a:effectLst/>
              <a:latin typeface="Helvetica" pitchFamily="2" charset="0"/>
            </a:endParaRPr>
          </a:p>
          <a:p>
            <a:pPr lvl="2">
              <a:buFont typeface="Arial" panose="020B0604020202020204" pitchFamily="34" charset="0"/>
              <a:buChar char="•"/>
            </a:pPr>
            <a:r>
              <a:rPr lang="zh-CN" altLang="en-US" dirty="0">
                <a:effectLst/>
                <a:latin typeface="Helvetica" pitchFamily="2" charset="0"/>
              </a:rPr>
              <a:t>最长维度优先路由：性能更佳</a:t>
            </a:r>
            <a:endParaRPr lang="en-US" altLang="zh-CN" dirty="0">
              <a:effectLst/>
              <a:latin typeface="Helvetica" pitchFamily="2" charset="0"/>
            </a:endParaRPr>
          </a:p>
          <a:p>
            <a:pPr lvl="2">
              <a:buFont typeface="Arial" panose="020B0604020202020204" pitchFamily="34" charset="0"/>
              <a:buChar char="•"/>
            </a:pPr>
            <a:r>
              <a:rPr lang="en" altLang="zh-CN" dirty="0">
                <a:effectLst/>
                <a:latin typeface="Helvetica" pitchFamily="2" charset="0"/>
              </a:rPr>
              <a:t>K computer</a:t>
            </a:r>
            <a:r>
              <a:rPr lang="zh-CN" altLang="en" dirty="0">
                <a:effectLst/>
                <a:latin typeface="Helvetica" pitchFamily="2" charset="0"/>
              </a:rPr>
              <a:t>：</a:t>
            </a:r>
            <a:r>
              <a:rPr lang="zh-CN" altLang="en-US" dirty="0">
                <a:effectLst/>
                <a:latin typeface="Helvetica" pitchFamily="2" charset="0"/>
              </a:rPr>
              <a:t>先遍历</a:t>
            </a:r>
            <a:r>
              <a:rPr lang="en" altLang="zh-CN" dirty="0" err="1">
                <a:effectLst/>
                <a:latin typeface="Helvetica" pitchFamily="2" charset="0"/>
              </a:rPr>
              <a:t>a,b,c</a:t>
            </a:r>
            <a:r>
              <a:rPr lang="zh-CN" altLang="en-US" dirty="0">
                <a:effectLst/>
                <a:latin typeface="Helvetica" pitchFamily="2" charset="0"/>
              </a:rPr>
              <a:t>维度，然后</a:t>
            </a:r>
            <a:r>
              <a:rPr lang="en" altLang="zh-CN" dirty="0">
                <a:effectLst/>
                <a:latin typeface="Helvetica" pitchFamily="2" charset="0"/>
              </a:rPr>
              <a:t>X</a:t>
            </a:r>
            <a:r>
              <a:rPr lang="zh-CN" altLang="en" dirty="0">
                <a:effectLst/>
                <a:latin typeface="Helvetica" pitchFamily="2" charset="0"/>
              </a:rPr>
              <a:t>，</a:t>
            </a:r>
            <a:r>
              <a:rPr lang="en" altLang="zh-CN" dirty="0">
                <a:effectLst/>
                <a:latin typeface="Helvetica" pitchFamily="2" charset="0"/>
              </a:rPr>
              <a:t>Y,Z</a:t>
            </a:r>
            <a:r>
              <a:rPr lang="zh-CN" altLang="en-US" dirty="0">
                <a:effectLst/>
                <a:latin typeface="Helvetica" pitchFamily="2" charset="0"/>
              </a:rPr>
              <a:t>维度</a:t>
            </a:r>
          </a:p>
          <a:p>
            <a:pPr lvl="1"/>
            <a:r>
              <a:rPr lang="zh-CN" altLang="en-US" dirty="0">
                <a:effectLst/>
                <a:latin typeface="Helvetica" pitchFamily="2" charset="0"/>
              </a:rPr>
              <a:t>拓扑维度可任意扩展</a:t>
            </a:r>
          </a:p>
          <a:p>
            <a:pPr lvl="2"/>
            <a:r>
              <a:rPr lang="en-US" altLang="zh-CN" dirty="0">
                <a:effectLst/>
                <a:latin typeface="Helvetica" pitchFamily="2" charset="0"/>
              </a:rPr>
              <a:t>-</a:t>
            </a:r>
            <a:r>
              <a:rPr lang="zh-CN" altLang="en-US" dirty="0">
                <a:effectLst/>
                <a:latin typeface="Helvetica" pitchFamily="2" charset="0"/>
              </a:rPr>
              <a:t>基数超过</a:t>
            </a:r>
            <a:r>
              <a:rPr lang="en-US" altLang="zh-CN" dirty="0">
                <a:effectLst/>
                <a:latin typeface="Helvetica" pitchFamily="2" charset="0"/>
              </a:rPr>
              <a:t>4</a:t>
            </a:r>
            <a:r>
              <a:rPr lang="zh-CN" altLang="en-US" dirty="0">
                <a:effectLst/>
                <a:latin typeface="Helvetica" pitchFamily="2" charset="0"/>
              </a:rPr>
              <a:t>的维度少于</a:t>
            </a:r>
            <a:r>
              <a:rPr lang="en-US" altLang="zh-CN" dirty="0">
                <a:effectLst/>
                <a:latin typeface="Helvetica" pitchFamily="2" charset="0"/>
              </a:rPr>
              <a:t>4</a:t>
            </a:r>
          </a:p>
        </p:txBody>
      </p:sp>
      <p:sp>
        <p:nvSpPr>
          <p:cNvPr id="4" name="内容占位符 3">
            <a:extLst>
              <a:ext uri="{FF2B5EF4-FFF2-40B4-BE49-F238E27FC236}">
                <a16:creationId xmlns:a16="http://schemas.microsoft.com/office/drawing/2014/main" id="{CDB0107D-8BDF-2D8E-F307-DC531B14AB3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88324B0-084E-0221-0981-D2B17CC5E03A}"/>
              </a:ext>
            </a:extLst>
          </p:cNvPr>
          <p:cNvPicPr>
            <a:picLocks noChangeAspect="1"/>
          </p:cNvPicPr>
          <p:nvPr/>
        </p:nvPicPr>
        <p:blipFill>
          <a:blip r:embed="rId2"/>
          <a:stretch>
            <a:fillRect/>
          </a:stretch>
        </p:blipFill>
        <p:spPr>
          <a:xfrm>
            <a:off x="4410328" y="222250"/>
            <a:ext cx="7162800" cy="6413500"/>
          </a:xfrm>
          <a:prstGeom prst="rect">
            <a:avLst/>
          </a:prstGeom>
        </p:spPr>
      </p:pic>
    </p:spTree>
    <p:extLst>
      <p:ext uri="{BB962C8B-B14F-4D97-AF65-F5344CB8AC3E}">
        <p14:creationId xmlns:p14="http://schemas.microsoft.com/office/powerpoint/2010/main" val="1025723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E9BA8-A20C-D5AF-F733-B1FDDC4BE6E0}"/>
              </a:ext>
            </a:extLst>
          </p:cNvPr>
          <p:cNvSpPr>
            <a:spLocks noGrp="1"/>
          </p:cNvSpPr>
          <p:nvPr>
            <p:ph type="title"/>
          </p:nvPr>
        </p:nvSpPr>
        <p:spPr/>
        <p:txBody>
          <a:bodyPr/>
          <a:lstStyle/>
          <a:p>
            <a:r>
              <a:rPr lang="en" altLang="zh-CN" dirty="0">
                <a:effectLst/>
                <a:latin typeface="Helvetica" pitchFamily="2" charset="0"/>
              </a:rPr>
              <a:t>DragonFly [Cray Inc. ]</a:t>
            </a:r>
            <a:endParaRPr kumimoji="1" lang="zh-CN" altLang="en-US" dirty="0"/>
          </a:p>
        </p:txBody>
      </p:sp>
      <p:sp>
        <p:nvSpPr>
          <p:cNvPr id="3" name="内容占位符 2">
            <a:extLst>
              <a:ext uri="{FF2B5EF4-FFF2-40B4-BE49-F238E27FC236}">
                <a16:creationId xmlns:a16="http://schemas.microsoft.com/office/drawing/2014/main" id="{7CAC7F98-E012-45AA-C4C8-BFED1C814F6C}"/>
              </a:ext>
            </a:extLst>
          </p:cNvPr>
          <p:cNvSpPr>
            <a:spLocks noGrp="1"/>
          </p:cNvSpPr>
          <p:nvPr>
            <p:ph sz="half" idx="1"/>
          </p:nvPr>
        </p:nvSpPr>
        <p:spPr/>
        <p:txBody>
          <a:bodyPr/>
          <a:lstStyle/>
          <a:p>
            <a:r>
              <a:rPr lang="zh-CN" altLang="en-US" dirty="0">
                <a:effectLst/>
                <a:latin typeface="Helvetica" pitchFamily="2" charset="0"/>
              </a:rPr>
              <a:t>实际是</a:t>
            </a:r>
            <a:r>
              <a:rPr lang="en-US" altLang="zh-CN" dirty="0">
                <a:effectLst/>
                <a:latin typeface="Helvetica" pitchFamily="2" charset="0"/>
              </a:rPr>
              <a:t>3</a:t>
            </a:r>
            <a:r>
              <a:rPr lang="en" altLang="zh-CN" dirty="0">
                <a:effectLst/>
                <a:latin typeface="Helvetica" pitchFamily="2" charset="0"/>
              </a:rPr>
              <a:t>D </a:t>
            </a:r>
            <a:r>
              <a:rPr lang="en" altLang="zh-CN" dirty="0" err="1">
                <a:effectLst/>
                <a:latin typeface="Helvetica" pitchFamily="2" charset="0"/>
              </a:rPr>
              <a:t>Fullmesh</a:t>
            </a:r>
            <a:r>
              <a:rPr lang="zh-CN" altLang="en-US" dirty="0">
                <a:effectLst/>
                <a:latin typeface="Helvetica" pitchFamily="2" charset="0"/>
              </a:rPr>
              <a:t>拓扑</a:t>
            </a:r>
            <a:endParaRPr lang="en-US" altLang="zh-CN" dirty="0">
              <a:effectLst/>
              <a:latin typeface="Helvetica" pitchFamily="2" charset="0"/>
            </a:endParaRPr>
          </a:p>
          <a:p>
            <a:r>
              <a:rPr lang="en" altLang="zh-CN" dirty="0">
                <a:effectLst/>
                <a:latin typeface="Helvetica" pitchFamily="2" charset="0"/>
              </a:rPr>
              <a:t>184 SERDES! Difficult for integration</a:t>
            </a:r>
          </a:p>
          <a:p>
            <a:endParaRPr lang="zh-CN" altLang="en-US" dirty="0">
              <a:effectLst/>
              <a:latin typeface="Helvetica" pitchFamily="2" charset="0"/>
            </a:endParaRPr>
          </a:p>
        </p:txBody>
      </p:sp>
      <p:sp>
        <p:nvSpPr>
          <p:cNvPr id="4" name="内容占位符 3">
            <a:extLst>
              <a:ext uri="{FF2B5EF4-FFF2-40B4-BE49-F238E27FC236}">
                <a16:creationId xmlns:a16="http://schemas.microsoft.com/office/drawing/2014/main" id="{33910E01-9E43-F7C0-E910-4D71D13A11FE}"/>
              </a:ext>
            </a:extLst>
          </p:cNvPr>
          <p:cNvSpPr>
            <a:spLocks noGrp="1"/>
          </p:cNvSpPr>
          <p:nvPr>
            <p:ph sz="half" idx="10"/>
          </p:nvPr>
        </p:nvSpPr>
        <p:spPr/>
        <p:txBody>
          <a:bodyPr/>
          <a:lstStyle/>
          <a:p>
            <a:r>
              <a:rPr lang="en" altLang="zh-CN" dirty="0">
                <a:effectLst/>
                <a:latin typeface="Helvetica" pitchFamily="2" charset="0"/>
              </a:rPr>
              <a:t>All-to-all connectivity between groups</a:t>
            </a:r>
          </a:p>
          <a:p>
            <a:r>
              <a:rPr lang="zh-CN" altLang="en-US" dirty="0">
                <a:effectLst/>
                <a:latin typeface="Helvetica" pitchFamily="2" charset="0"/>
              </a:rPr>
              <a:t>层次化全互连网络：</a:t>
            </a:r>
          </a:p>
          <a:p>
            <a:pPr>
              <a:buFont typeface="+mj-lt"/>
              <a:buAutoNum type="arabicPeriod"/>
            </a:pPr>
            <a:r>
              <a:rPr lang="zh-CN" altLang="en-US" dirty="0">
                <a:effectLst/>
                <a:latin typeface="Helvetica" pitchFamily="2" charset="0"/>
              </a:rPr>
              <a:t>﻿﻿﻿节点间全互连（优化全局通信）是必须的</a:t>
            </a:r>
          </a:p>
          <a:p>
            <a:pPr>
              <a:buFont typeface="+mj-lt"/>
              <a:buAutoNum type="arabicPeriod"/>
            </a:pPr>
            <a:r>
              <a:rPr lang="zh-CN" altLang="en-US" dirty="0">
                <a:effectLst/>
                <a:latin typeface="Helvetica" pitchFamily="2" charset="0"/>
              </a:rPr>
              <a:t>﻿﻿﻿节点内的全互连也是必须的么？</a:t>
            </a:r>
            <a:r>
              <a:rPr lang="en" altLang="zh-CN" dirty="0">
                <a:effectLst/>
                <a:latin typeface="Helvetica" pitchFamily="2" charset="0"/>
              </a:rPr>
              <a:t>over design</a:t>
            </a:r>
          </a:p>
          <a:p>
            <a:r>
              <a:rPr lang="zh-CN" altLang="en-US" dirty="0">
                <a:effectLst/>
                <a:latin typeface="Helvetica" pitchFamily="2" charset="0"/>
              </a:rPr>
              <a:t>降低网络维度？！</a:t>
            </a:r>
          </a:p>
          <a:p>
            <a:endParaRPr kumimoji="1" lang="en-US" altLang="zh-CN" dirty="0"/>
          </a:p>
          <a:p>
            <a:r>
              <a:rPr lang="zh-CN" altLang="en-US" dirty="0">
                <a:effectLst/>
                <a:latin typeface="Helvetica" pitchFamily="2" charset="0"/>
              </a:rPr>
              <a:t>降低路由器基数</a:t>
            </a:r>
            <a:br>
              <a:rPr lang="zh-CN" altLang="en-US" dirty="0">
                <a:effectLst/>
                <a:latin typeface="Helvetica" pitchFamily="2" charset="0"/>
              </a:rPr>
            </a:br>
            <a:r>
              <a:rPr lang="zh-CN" altLang="en-US" dirty="0">
                <a:effectLst/>
                <a:latin typeface="Helvetica" pitchFamily="2" charset="0"/>
              </a:rPr>
              <a:t>提高局部网络的能效</a:t>
            </a:r>
          </a:p>
          <a:p>
            <a:endParaRPr kumimoji="1" lang="zh-CN" altLang="en-US" dirty="0"/>
          </a:p>
        </p:txBody>
      </p:sp>
      <p:pic>
        <p:nvPicPr>
          <p:cNvPr id="5" name="图片 4">
            <a:extLst>
              <a:ext uri="{FF2B5EF4-FFF2-40B4-BE49-F238E27FC236}">
                <a16:creationId xmlns:a16="http://schemas.microsoft.com/office/drawing/2014/main" id="{0C0B4C8E-BB78-9762-A220-001FAC1CBBA7}"/>
              </a:ext>
            </a:extLst>
          </p:cNvPr>
          <p:cNvPicPr>
            <a:picLocks noChangeAspect="1"/>
          </p:cNvPicPr>
          <p:nvPr/>
        </p:nvPicPr>
        <p:blipFill>
          <a:blip r:embed="rId2"/>
          <a:stretch>
            <a:fillRect/>
          </a:stretch>
        </p:blipFill>
        <p:spPr>
          <a:xfrm>
            <a:off x="609655" y="2305401"/>
            <a:ext cx="7772400" cy="4029810"/>
          </a:xfrm>
          <a:prstGeom prst="rect">
            <a:avLst/>
          </a:prstGeom>
        </p:spPr>
      </p:pic>
    </p:spTree>
    <p:extLst>
      <p:ext uri="{BB962C8B-B14F-4D97-AF65-F5344CB8AC3E}">
        <p14:creationId xmlns:p14="http://schemas.microsoft.com/office/powerpoint/2010/main" val="280882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4A3FB-9B92-7F7E-5174-6C7E0FF167ED}"/>
              </a:ext>
            </a:extLst>
          </p:cNvPr>
          <p:cNvSpPr>
            <a:spLocks noGrp="1"/>
          </p:cNvSpPr>
          <p:nvPr>
            <p:ph type="title"/>
          </p:nvPr>
        </p:nvSpPr>
        <p:spPr/>
        <p:txBody>
          <a:bodyPr/>
          <a:lstStyle/>
          <a:p>
            <a:r>
              <a:rPr lang="zh-CN" altLang="en-US" dirty="0">
                <a:effectLst/>
                <a:latin typeface="Helvetica" pitchFamily="2" charset="0"/>
              </a:rPr>
              <a:t>全局通信</a:t>
            </a:r>
            <a:r>
              <a:rPr lang="en-US" altLang="zh-CN" dirty="0">
                <a:effectLst/>
                <a:latin typeface="Helvetica" pitchFamily="2" charset="0"/>
              </a:rPr>
              <a:t>-</a:t>
            </a:r>
            <a:r>
              <a:rPr lang="zh-CN" altLang="en-US" dirty="0">
                <a:effectLst/>
                <a:latin typeface="Helvetica" pitchFamily="2" charset="0"/>
              </a:rPr>
              <a:t>胖树</a:t>
            </a:r>
            <a:r>
              <a:rPr lang="en-US" altLang="zh-CN" dirty="0">
                <a:effectLst/>
                <a:latin typeface="Helvetica" pitchFamily="2" charset="0"/>
              </a:rPr>
              <a:t>/</a:t>
            </a:r>
            <a:r>
              <a:rPr lang="en" altLang="zh-CN" dirty="0">
                <a:effectLst/>
                <a:latin typeface="Helvetica" pitchFamily="2" charset="0"/>
              </a:rPr>
              <a:t>DRAGONFLY PLUS</a:t>
            </a:r>
            <a:r>
              <a:rPr lang="zh-CN" altLang="en" dirty="0">
                <a:effectLst/>
                <a:latin typeface="Helvetica" pitchFamily="2" charset="0"/>
              </a:rPr>
              <a:t>（</a:t>
            </a:r>
            <a:r>
              <a:rPr lang="en" altLang="zh-CN" dirty="0">
                <a:effectLst/>
                <a:latin typeface="Helvetica" pitchFamily="2" charset="0"/>
              </a:rPr>
              <a:t>NV</a:t>
            </a:r>
            <a:r>
              <a:rPr lang="zh-CN" altLang="en" dirty="0">
                <a:effectLst/>
                <a:latin typeface="Helvetica" pitchFamily="2" charset="0"/>
              </a:rPr>
              <a:t>）</a:t>
            </a:r>
            <a:endParaRPr kumimoji="1" lang="zh-CN" altLang="en-US" dirty="0"/>
          </a:p>
        </p:txBody>
      </p:sp>
      <p:sp>
        <p:nvSpPr>
          <p:cNvPr id="3" name="内容占位符 2">
            <a:extLst>
              <a:ext uri="{FF2B5EF4-FFF2-40B4-BE49-F238E27FC236}">
                <a16:creationId xmlns:a16="http://schemas.microsoft.com/office/drawing/2014/main" id="{0C16F39F-083B-53BD-FB2D-4DF765986392}"/>
              </a:ext>
            </a:extLst>
          </p:cNvPr>
          <p:cNvSpPr>
            <a:spLocks noGrp="1"/>
          </p:cNvSpPr>
          <p:nvPr>
            <p:ph sz="half" idx="1"/>
          </p:nvPr>
        </p:nvSpPr>
        <p:spPr/>
        <p:txBody>
          <a:bodyPr/>
          <a:lstStyle/>
          <a:p>
            <a:r>
              <a:rPr lang="zh-CN" altLang="en-US" dirty="0">
                <a:effectLst/>
                <a:latin typeface="Helvetica" pitchFamily="2" charset="0"/>
              </a:rPr>
              <a:t>均匀随机流量</a:t>
            </a:r>
            <a:r>
              <a:rPr lang="en-US" altLang="zh-CN" dirty="0">
                <a:effectLst/>
                <a:latin typeface="Helvetica" pitchFamily="2" charset="0"/>
              </a:rPr>
              <a:t>【</a:t>
            </a:r>
            <a:r>
              <a:rPr lang="en" altLang="zh-CN" dirty="0" err="1">
                <a:effectLst/>
                <a:latin typeface="Helvetica" pitchFamily="2" charset="0"/>
              </a:rPr>
              <a:t>alltoall</a:t>
            </a:r>
            <a:r>
              <a:rPr lang="en" altLang="zh-CN" dirty="0">
                <a:effectLst/>
                <a:latin typeface="Helvetica" pitchFamily="2" charset="0"/>
              </a:rPr>
              <a:t>】</a:t>
            </a:r>
            <a:r>
              <a:rPr lang="zh-CN" altLang="en-US" dirty="0">
                <a:effectLst/>
                <a:latin typeface="Helvetica" pitchFamily="2" charset="0"/>
              </a:rPr>
              <a:t>性能持平胖树</a:t>
            </a:r>
          </a:p>
          <a:p>
            <a:pPr lvl="1"/>
            <a:r>
              <a:rPr lang="zh-CN" altLang="en-US" dirty="0">
                <a:effectLst/>
                <a:latin typeface="Helvetica" pitchFamily="2" charset="0"/>
              </a:rPr>
              <a:t>相同规模</a:t>
            </a:r>
            <a:r>
              <a:rPr lang="en" altLang="zh-CN" dirty="0">
                <a:effectLst/>
                <a:latin typeface="Helvetica" pitchFamily="2" charset="0"/>
              </a:rPr>
              <a:t>Dragonfly Plus</a:t>
            </a:r>
            <a:r>
              <a:rPr lang="zh-CN" altLang="en-US" dirty="0">
                <a:effectLst/>
                <a:latin typeface="Helvetica" pitchFamily="2" charset="0"/>
              </a:rPr>
              <a:t>比</a:t>
            </a:r>
            <a:r>
              <a:rPr lang="en" altLang="zh-CN" dirty="0" err="1">
                <a:effectLst/>
                <a:latin typeface="Helvetica" pitchFamily="2" charset="0"/>
              </a:rPr>
              <a:t>FatTree</a:t>
            </a:r>
            <a:r>
              <a:rPr lang="zh-CN" altLang="en-US" dirty="0">
                <a:effectLst/>
                <a:latin typeface="Helvetica" pitchFamily="2" charset="0"/>
              </a:rPr>
              <a:t>节省</a:t>
            </a:r>
            <a:r>
              <a:rPr lang="en-US" altLang="zh-CN" dirty="0">
                <a:effectLst/>
                <a:latin typeface="Helvetica" pitchFamily="2" charset="0"/>
              </a:rPr>
              <a:t>20%</a:t>
            </a:r>
            <a:r>
              <a:rPr lang="zh-CN" altLang="en-US" dirty="0">
                <a:effectLst/>
                <a:latin typeface="Helvetica" pitchFamily="2" charset="0"/>
              </a:rPr>
              <a:t>交换机，</a:t>
            </a:r>
            <a:r>
              <a:rPr lang="en-US" altLang="zh-CN" dirty="0">
                <a:effectLst/>
                <a:latin typeface="Helvetica" pitchFamily="2" charset="0"/>
              </a:rPr>
              <a:t>50%</a:t>
            </a:r>
            <a:r>
              <a:rPr lang="zh-CN" altLang="en-US" dirty="0">
                <a:effectLst/>
                <a:latin typeface="Helvetica" pitchFamily="2" charset="0"/>
              </a:rPr>
              <a:t>全局光纤</a:t>
            </a:r>
          </a:p>
          <a:p>
            <a:r>
              <a:rPr lang="zh-CN" altLang="en-US" dirty="0">
                <a:effectLst/>
                <a:latin typeface="Helvetica" pitchFamily="2" charset="0"/>
              </a:rPr>
              <a:t>胖树网络：无阻塞，高等分带宽，高冗余，高成本，高功耗，扩容受限</a:t>
            </a:r>
            <a:r>
              <a:rPr lang="en-US" altLang="zh-CN" dirty="0">
                <a:effectLst/>
                <a:latin typeface="Helvetica" pitchFamily="2" charset="0"/>
              </a:rPr>
              <a:t>【</a:t>
            </a:r>
            <a:r>
              <a:rPr lang="zh-CN" altLang="en-US" dirty="0">
                <a:effectLst/>
                <a:latin typeface="Helvetica" pitchFamily="2" charset="0"/>
              </a:rPr>
              <a:t>增加部分节点，需要整体扩容</a:t>
            </a:r>
            <a:r>
              <a:rPr lang="en-US" altLang="zh-CN" dirty="0">
                <a:effectLst/>
                <a:latin typeface="Helvetica" pitchFamily="2" charset="0"/>
              </a:rPr>
              <a:t>】</a:t>
            </a:r>
            <a:endParaRPr kumimoji="1" lang="en-US" altLang="zh-CN" dirty="0">
              <a:effectLst/>
              <a:latin typeface="Helvetica" pitchFamily="2" charset="0"/>
            </a:endParaRPr>
          </a:p>
          <a:p>
            <a:r>
              <a:rPr lang="en" altLang="zh-CN" dirty="0">
                <a:effectLst/>
                <a:latin typeface="Helvetica" pitchFamily="2" charset="0"/>
              </a:rPr>
              <a:t>Dragonfly</a:t>
            </a:r>
          </a:p>
          <a:p>
            <a:pPr lvl="1">
              <a:buFont typeface="+mj-lt"/>
              <a:buAutoNum type="arabicPeriod"/>
            </a:pPr>
            <a:r>
              <a:rPr lang="en" altLang="zh-CN" dirty="0">
                <a:effectLst/>
                <a:latin typeface="Helvetica" pitchFamily="2" charset="0"/>
              </a:rPr>
              <a:t>﻿﻿﻿</a:t>
            </a:r>
            <a:r>
              <a:rPr lang="zh-CN" altLang="en-US" dirty="0">
                <a:effectLst/>
                <a:latin typeface="Helvetica" pitchFamily="2" charset="0"/>
              </a:rPr>
              <a:t>节点间全互连（优化全局通信）是必须的</a:t>
            </a:r>
          </a:p>
          <a:p>
            <a:pPr lvl="1">
              <a:buFont typeface="+mj-lt"/>
              <a:buAutoNum type="arabicPeriod"/>
            </a:pPr>
            <a:r>
              <a:rPr lang="zh-CN" altLang="en-US" dirty="0">
                <a:effectLst/>
                <a:latin typeface="Helvetica" pitchFamily="2" charset="0"/>
              </a:rPr>
              <a:t>﻿﻿节点内的全互连也是必须的么</a:t>
            </a:r>
          </a:p>
          <a:p>
            <a:endParaRPr lang="en-US" altLang="zh-CN" dirty="0">
              <a:effectLst/>
              <a:latin typeface="Helvetica" pitchFamily="2" charset="0"/>
            </a:endParaRPr>
          </a:p>
        </p:txBody>
      </p:sp>
      <p:sp>
        <p:nvSpPr>
          <p:cNvPr id="4" name="内容占位符 3">
            <a:extLst>
              <a:ext uri="{FF2B5EF4-FFF2-40B4-BE49-F238E27FC236}">
                <a16:creationId xmlns:a16="http://schemas.microsoft.com/office/drawing/2014/main" id="{50B16DF7-FCA4-438E-EF69-3209D8FDE36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0BD41FB-820E-FCB1-CC8F-D87CC431661C}"/>
              </a:ext>
            </a:extLst>
          </p:cNvPr>
          <p:cNvPicPr>
            <a:picLocks noChangeAspect="1"/>
          </p:cNvPicPr>
          <p:nvPr/>
        </p:nvPicPr>
        <p:blipFill>
          <a:blip r:embed="rId2"/>
          <a:stretch>
            <a:fillRect/>
          </a:stretch>
        </p:blipFill>
        <p:spPr>
          <a:xfrm>
            <a:off x="4001486" y="1330011"/>
            <a:ext cx="7188200" cy="5283200"/>
          </a:xfrm>
          <a:prstGeom prst="rect">
            <a:avLst/>
          </a:prstGeom>
        </p:spPr>
      </p:pic>
    </p:spTree>
    <p:extLst>
      <p:ext uri="{BB962C8B-B14F-4D97-AF65-F5344CB8AC3E}">
        <p14:creationId xmlns:p14="http://schemas.microsoft.com/office/powerpoint/2010/main" val="2999226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4A3FB-9B92-7F7E-5174-6C7E0FF167ED}"/>
              </a:ext>
            </a:extLst>
          </p:cNvPr>
          <p:cNvSpPr>
            <a:spLocks noGrp="1"/>
          </p:cNvSpPr>
          <p:nvPr>
            <p:ph type="title"/>
          </p:nvPr>
        </p:nvSpPr>
        <p:spPr/>
        <p:txBody>
          <a:bodyPr/>
          <a:lstStyle/>
          <a:p>
            <a:r>
              <a:rPr lang="zh-CN" altLang="en-US" dirty="0">
                <a:effectLst/>
                <a:latin typeface="Helvetica" pitchFamily="2" charset="0"/>
              </a:rPr>
              <a:t>全局通信</a:t>
            </a:r>
            <a:r>
              <a:rPr lang="en-US" altLang="zh-CN" dirty="0">
                <a:effectLst/>
                <a:latin typeface="Helvetica" pitchFamily="2" charset="0"/>
              </a:rPr>
              <a:t>-</a:t>
            </a:r>
            <a:r>
              <a:rPr lang="zh-CN" altLang="en-US" dirty="0">
                <a:effectLst/>
                <a:latin typeface="Helvetica" pitchFamily="2" charset="0"/>
              </a:rPr>
              <a:t>胖树</a:t>
            </a:r>
            <a:r>
              <a:rPr lang="en-US" altLang="zh-CN" dirty="0">
                <a:effectLst/>
                <a:latin typeface="Helvetica" pitchFamily="2" charset="0"/>
              </a:rPr>
              <a:t>/</a:t>
            </a:r>
            <a:r>
              <a:rPr lang="en" altLang="zh-CN" dirty="0">
                <a:effectLst/>
                <a:latin typeface="Helvetica" pitchFamily="2" charset="0"/>
              </a:rPr>
              <a:t>DRAGONFLY PLUS</a:t>
            </a:r>
            <a:r>
              <a:rPr lang="zh-CN" altLang="en" dirty="0">
                <a:effectLst/>
                <a:latin typeface="Helvetica" pitchFamily="2" charset="0"/>
              </a:rPr>
              <a:t>（</a:t>
            </a:r>
            <a:r>
              <a:rPr lang="en" altLang="zh-CN" dirty="0">
                <a:effectLst/>
                <a:latin typeface="Helvetica" pitchFamily="2" charset="0"/>
              </a:rPr>
              <a:t>NV</a:t>
            </a:r>
            <a:r>
              <a:rPr lang="zh-CN" altLang="en" dirty="0">
                <a:effectLst/>
                <a:latin typeface="Helvetica" pitchFamily="2" charset="0"/>
              </a:rPr>
              <a:t>）</a:t>
            </a:r>
            <a:endParaRPr kumimoji="1" lang="zh-CN" altLang="en-US" dirty="0"/>
          </a:p>
        </p:txBody>
      </p:sp>
      <p:sp>
        <p:nvSpPr>
          <p:cNvPr id="3" name="内容占位符 2">
            <a:extLst>
              <a:ext uri="{FF2B5EF4-FFF2-40B4-BE49-F238E27FC236}">
                <a16:creationId xmlns:a16="http://schemas.microsoft.com/office/drawing/2014/main" id="{0C16F39F-083B-53BD-FB2D-4DF765986392}"/>
              </a:ext>
            </a:extLst>
          </p:cNvPr>
          <p:cNvSpPr>
            <a:spLocks noGrp="1"/>
          </p:cNvSpPr>
          <p:nvPr>
            <p:ph sz="half" idx="1"/>
          </p:nvPr>
        </p:nvSpPr>
        <p:spPr/>
        <p:txBody>
          <a:bodyPr/>
          <a:lstStyle/>
          <a:p>
            <a:r>
              <a:rPr lang="zh-CN" altLang="en-US" dirty="0">
                <a:effectLst/>
                <a:latin typeface="Helvetica" pitchFamily="2" charset="0"/>
              </a:rPr>
              <a:t>均匀随机流量</a:t>
            </a:r>
            <a:r>
              <a:rPr lang="en-US" altLang="zh-CN" dirty="0">
                <a:effectLst/>
                <a:latin typeface="Helvetica" pitchFamily="2" charset="0"/>
              </a:rPr>
              <a:t>【</a:t>
            </a:r>
            <a:r>
              <a:rPr lang="en" altLang="zh-CN" dirty="0" err="1">
                <a:effectLst/>
                <a:latin typeface="Helvetica" pitchFamily="2" charset="0"/>
              </a:rPr>
              <a:t>alltoall</a:t>
            </a:r>
            <a:r>
              <a:rPr lang="en" altLang="zh-CN" dirty="0">
                <a:effectLst/>
                <a:latin typeface="Helvetica" pitchFamily="2" charset="0"/>
              </a:rPr>
              <a:t>】</a:t>
            </a:r>
            <a:r>
              <a:rPr lang="zh-CN" altLang="en-US" dirty="0">
                <a:effectLst/>
                <a:latin typeface="Helvetica" pitchFamily="2" charset="0"/>
              </a:rPr>
              <a:t>性能持平胖树</a:t>
            </a:r>
          </a:p>
          <a:p>
            <a:pPr lvl="1"/>
            <a:r>
              <a:rPr lang="zh-CN" altLang="en-US" dirty="0">
                <a:effectLst/>
                <a:latin typeface="Helvetica" pitchFamily="2" charset="0"/>
              </a:rPr>
              <a:t>相同规模</a:t>
            </a:r>
            <a:r>
              <a:rPr lang="en" altLang="zh-CN" dirty="0">
                <a:effectLst/>
                <a:latin typeface="Helvetica" pitchFamily="2" charset="0"/>
              </a:rPr>
              <a:t>Dragonfly Plus</a:t>
            </a:r>
            <a:r>
              <a:rPr lang="zh-CN" altLang="en-US" dirty="0">
                <a:effectLst/>
                <a:latin typeface="Helvetica" pitchFamily="2" charset="0"/>
              </a:rPr>
              <a:t>比</a:t>
            </a:r>
            <a:r>
              <a:rPr lang="en" altLang="zh-CN" dirty="0" err="1">
                <a:effectLst/>
                <a:latin typeface="Helvetica" pitchFamily="2" charset="0"/>
              </a:rPr>
              <a:t>FatTree</a:t>
            </a:r>
            <a:r>
              <a:rPr lang="zh-CN" altLang="en-US" dirty="0">
                <a:effectLst/>
                <a:latin typeface="Helvetica" pitchFamily="2" charset="0"/>
              </a:rPr>
              <a:t>节省</a:t>
            </a:r>
            <a:r>
              <a:rPr lang="en-US" altLang="zh-CN" dirty="0">
                <a:effectLst/>
                <a:latin typeface="Helvetica" pitchFamily="2" charset="0"/>
              </a:rPr>
              <a:t>20%</a:t>
            </a:r>
            <a:r>
              <a:rPr lang="zh-CN" altLang="en-US" dirty="0">
                <a:effectLst/>
                <a:latin typeface="Helvetica" pitchFamily="2" charset="0"/>
              </a:rPr>
              <a:t>交换机，</a:t>
            </a:r>
            <a:r>
              <a:rPr lang="en-US" altLang="zh-CN" dirty="0">
                <a:effectLst/>
                <a:latin typeface="Helvetica" pitchFamily="2" charset="0"/>
              </a:rPr>
              <a:t>50%</a:t>
            </a:r>
            <a:r>
              <a:rPr lang="zh-CN" altLang="en-US" dirty="0">
                <a:effectLst/>
                <a:latin typeface="Helvetica" pitchFamily="2" charset="0"/>
              </a:rPr>
              <a:t>全局光纤</a:t>
            </a:r>
          </a:p>
          <a:p>
            <a:r>
              <a:rPr lang="zh-CN" altLang="en-US" dirty="0">
                <a:effectLst/>
                <a:latin typeface="Helvetica" pitchFamily="2" charset="0"/>
              </a:rPr>
              <a:t>胖树网络：无阻塞，高等分带宽，高冗余，高成本，高功耗，扩容受限</a:t>
            </a:r>
            <a:r>
              <a:rPr lang="en-US" altLang="zh-CN" dirty="0">
                <a:effectLst/>
                <a:latin typeface="Helvetica" pitchFamily="2" charset="0"/>
              </a:rPr>
              <a:t>【</a:t>
            </a:r>
            <a:r>
              <a:rPr lang="zh-CN" altLang="en-US" dirty="0">
                <a:effectLst/>
                <a:latin typeface="Helvetica" pitchFamily="2" charset="0"/>
              </a:rPr>
              <a:t>增加部分节点，需要整体扩容</a:t>
            </a:r>
            <a:r>
              <a:rPr lang="en-US" altLang="zh-CN" dirty="0">
                <a:effectLst/>
                <a:latin typeface="Helvetica" pitchFamily="2" charset="0"/>
              </a:rPr>
              <a:t>】</a:t>
            </a:r>
            <a:endParaRPr kumimoji="1" lang="en-US" altLang="zh-CN" dirty="0">
              <a:effectLst/>
              <a:latin typeface="Helvetica" pitchFamily="2" charset="0"/>
            </a:endParaRPr>
          </a:p>
          <a:p>
            <a:r>
              <a:rPr lang="en" altLang="zh-CN" dirty="0">
                <a:effectLst/>
                <a:latin typeface="Helvetica" pitchFamily="2" charset="0"/>
              </a:rPr>
              <a:t>Dragonfly</a:t>
            </a:r>
          </a:p>
          <a:p>
            <a:pPr lvl="1">
              <a:buFont typeface="+mj-lt"/>
              <a:buAutoNum type="arabicPeriod"/>
            </a:pPr>
            <a:r>
              <a:rPr lang="en" altLang="zh-CN" dirty="0">
                <a:effectLst/>
                <a:latin typeface="Helvetica" pitchFamily="2" charset="0"/>
              </a:rPr>
              <a:t>﻿﻿﻿</a:t>
            </a:r>
            <a:r>
              <a:rPr lang="zh-CN" altLang="en-US" dirty="0">
                <a:effectLst/>
                <a:latin typeface="Helvetica" pitchFamily="2" charset="0"/>
              </a:rPr>
              <a:t>节点间全互连（优化全局通信）是必须的</a:t>
            </a:r>
          </a:p>
          <a:p>
            <a:pPr lvl="1">
              <a:buFont typeface="+mj-lt"/>
              <a:buAutoNum type="arabicPeriod"/>
            </a:pPr>
            <a:r>
              <a:rPr lang="zh-CN" altLang="en-US" dirty="0">
                <a:effectLst/>
                <a:latin typeface="Helvetica" pitchFamily="2" charset="0"/>
              </a:rPr>
              <a:t>﻿﻿节点内的全互连也是必须的么</a:t>
            </a:r>
          </a:p>
          <a:p>
            <a:endParaRPr lang="en-US" altLang="zh-CN" dirty="0">
              <a:effectLst/>
              <a:latin typeface="Helvetica" pitchFamily="2" charset="0"/>
            </a:endParaRPr>
          </a:p>
        </p:txBody>
      </p:sp>
      <p:sp>
        <p:nvSpPr>
          <p:cNvPr id="4" name="内容占位符 3">
            <a:extLst>
              <a:ext uri="{FF2B5EF4-FFF2-40B4-BE49-F238E27FC236}">
                <a16:creationId xmlns:a16="http://schemas.microsoft.com/office/drawing/2014/main" id="{50B16DF7-FCA4-438E-EF69-3209D8FDE36E}"/>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E3B8F014-58F7-B07A-0F28-FB311AC79892}"/>
              </a:ext>
            </a:extLst>
          </p:cNvPr>
          <p:cNvPicPr>
            <a:picLocks noChangeAspect="1"/>
          </p:cNvPicPr>
          <p:nvPr/>
        </p:nvPicPr>
        <p:blipFill>
          <a:blip r:embed="rId2"/>
          <a:stretch>
            <a:fillRect/>
          </a:stretch>
        </p:blipFill>
        <p:spPr>
          <a:xfrm>
            <a:off x="6187108" y="2479292"/>
            <a:ext cx="4622800" cy="3225800"/>
          </a:xfrm>
          <a:prstGeom prst="rect">
            <a:avLst/>
          </a:prstGeom>
        </p:spPr>
      </p:pic>
    </p:spTree>
    <p:extLst>
      <p:ext uri="{BB962C8B-B14F-4D97-AF65-F5344CB8AC3E}">
        <p14:creationId xmlns:p14="http://schemas.microsoft.com/office/powerpoint/2010/main" val="4102614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95654DA-FF88-3424-9BAA-2800B9F9939E}"/>
              </a:ext>
            </a:extLst>
          </p:cNvPr>
          <p:cNvSpPr>
            <a:spLocks noGrp="1"/>
          </p:cNvSpPr>
          <p:nvPr>
            <p:ph type="title"/>
          </p:nvPr>
        </p:nvSpPr>
        <p:spPr/>
        <p:txBody>
          <a:bodyPr/>
          <a:lstStyle/>
          <a:p>
            <a:r>
              <a:rPr lang="en-US" altLang="zh-CN" dirty="0">
                <a:effectLst/>
                <a:latin typeface="Helvetica" pitchFamily="2" charset="0"/>
              </a:rPr>
              <a:t>AI</a:t>
            </a:r>
            <a:r>
              <a:rPr lang="zh-CN" altLang="en-US" dirty="0">
                <a:effectLst/>
                <a:latin typeface="Helvetica" pitchFamily="2" charset="0"/>
              </a:rPr>
              <a:t> 集群网络设计关注的问题？</a:t>
            </a:r>
            <a:endParaRPr lang="zh-CN" altLang="en-US" dirty="0"/>
          </a:p>
        </p:txBody>
      </p:sp>
      <p:sp>
        <p:nvSpPr>
          <p:cNvPr id="7" name="内容占位符 6">
            <a:extLst>
              <a:ext uri="{FF2B5EF4-FFF2-40B4-BE49-F238E27FC236}">
                <a16:creationId xmlns:a16="http://schemas.microsoft.com/office/drawing/2014/main" id="{454B2C61-9425-F3A1-CBE0-3E9484F316AF}"/>
              </a:ext>
            </a:extLst>
          </p:cNvPr>
          <p:cNvSpPr>
            <a:spLocks noGrp="1"/>
          </p:cNvSpPr>
          <p:nvPr>
            <p:ph sz="half" idx="1"/>
          </p:nvPr>
        </p:nvSpPr>
        <p:spPr/>
        <p:txBody>
          <a:bodyPr/>
          <a:lstStyle/>
          <a:p>
            <a:pPr marL="457200" indent="-457200">
              <a:buFont typeface="+mj-lt"/>
              <a:buAutoNum type="arabicPeriod"/>
            </a:pPr>
            <a:r>
              <a:rPr lang="zh-CN" altLang="en-US" dirty="0"/>
              <a:t>互联越快越好！？通信对应用的影响是什么，优化？</a:t>
            </a:r>
          </a:p>
          <a:p>
            <a:pPr marL="457200" indent="-457200">
              <a:buFont typeface="+mj-lt"/>
              <a:buAutoNum type="arabicPeriod"/>
            </a:pPr>
            <a:r>
              <a:rPr lang="zh-CN" altLang="en-US" dirty="0"/>
              <a:t>价格越低越好！？牺牲通信性能降低成本？</a:t>
            </a:r>
          </a:p>
          <a:p>
            <a:pPr marL="457200" indent="-457200">
              <a:buFont typeface="+mj-lt"/>
              <a:buAutoNum type="arabicPeriod"/>
            </a:pPr>
            <a:r>
              <a:rPr lang="zh-CN" altLang="en-US" dirty="0"/>
              <a:t>网络在小规模场景下能兼容性价比和性能，但随着节点数量增加会迅速变得昂贵！</a:t>
            </a:r>
          </a:p>
          <a:p>
            <a:pPr marL="457200" indent="-457200">
              <a:buFont typeface="+mj-lt"/>
              <a:buAutoNum type="arabicPeriod"/>
            </a:pPr>
            <a:r>
              <a:rPr lang="zh-CN" altLang="en-US" dirty="0"/>
              <a:t>网络设计的复杂就会好！？算法改动？</a:t>
            </a:r>
          </a:p>
          <a:p>
            <a:pPr marL="457200" indent="-457200">
              <a:buFont typeface="+mj-lt"/>
              <a:buAutoNum type="arabicPeriod"/>
            </a:pPr>
            <a:r>
              <a:rPr lang="zh-CN" altLang="en-US" dirty="0"/>
              <a:t>部件越多，故障概率越大。网络拓扑具有容错性，是否会以增加复杂度为代价</a:t>
            </a:r>
          </a:p>
          <a:p>
            <a:pPr marL="457200" indent="-457200">
              <a:buFont typeface="+mj-lt"/>
              <a:buAutoNum type="arabicPeriod"/>
            </a:pPr>
            <a:r>
              <a:rPr lang="zh-CN" altLang="en-US" dirty="0"/>
              <a:t>网络设计要消耗多少功耗，愿意牺牲多少性能或可靠性来减少网络功耗呢？</a:t>
            </a:r>
          </a:p>
        </p:txBody>
      </p:sp>
    </p:spTree>
    <p:extLst>
      <p:ext uri="{BB962C8B-B14F-4D97-AF65-F5344CB8AC3E}">
        <p14:creationId xmlns:p14="http://schemas.microsoft.com/office/powerpoint/2010/main" val="2719582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4A3FB-9B92-7F7E-5174-6C7E0FF167ED}"/>
              </a:ext>
            </a:extLst>
          </p:cNvPr>
          <p:cNvSpPr>
            <a:spLocks noGrp="1"/>
          </p:cNvSpPr>
          <p:nvPr>
            <p:ph type="title"/>
          </p:nvPr>
        </p:nvSpPr>
        <p:spPr/>
        <p:txBody>
          <a:bodyPr/>
          <a:lstStyle/>
          <a:p>
            <a:r>
              <a:rPr lang="zh-CN" altLang="en-US" dirty="0">
                <a:effectLst/>
                <a:latin typeface="Helvetica" pitchFamily="2" charset="0"/>
              </a:rPr>
              <a:t>全局通信</a:t>
            </a:r>
            <a:r>
              <a:rPr lang="en-US" altLang="zh-CN" dirty="0">
                <a:effectLst/>
                <a:latin typeface="Helvetica" pitchFamily="2" charset="0"/>
              </a:rPr>
              <a:t>-</a:t>
            </a:r>
            <a:r>
              <a:rPr lang="zh-CN" altLang="en-US" dirty="0">
                <a:effectLst/>
                <a:latin typeface="Helvetica" pitchFamily="2" charset="0"/>
              </a:rPr>
              <a:t>胖树</a:t>
            </a:r>
            <a:r>
              <a:rPr lang="en-US" altLang="zh-CN" dirty="0">
                <a:effectLst/>
                <a:latin typeface="Helvetica" pitchFamily="2" charset="0"/>
              </a:rPr>
              <a:t>/</a:t>
            </a:r>
            <a:r>
              <a:rPr lang="en" altLang="zh-CN" dirty="0">
                <a:effectLst/>
                <a:latin typeface="Helvetica" pitchFamily="2" charset="0"/>
              </a:rPr>
              <a:t>DRAGONFLY PLUS</a:t>
            </a:r>
            <a:r>
              <a:rPr lang="zh-CN" altLang="en" dirty="0">
                <a:effectLst/>
                <a:latin typeface="Helvetica" pitchFamily="2" charset="0"/>
              </a:rPr>
              <a:t>（</a:t>
            </a:r>
            <a:r>
              <a:rPr lang="en" altLang="zh-CN" dirty="0">
                <a:effectLst/>
                <a:latin typeface="Helvetica" pitchFamily="2" charset="0"/>
              </a:rPr>
              <a:t>NV</a:t>
            </a:r>
            <a:r>
              <a:rPr lang="zh-CN" altLang="en" dirty="0">
                <a:effectLst/>
                <a:latin typeface="Helvetica" pitchFamily="2" charset="0"/>
              </a:rPr>
              <a:t>）</a:t>
            </a:r>
            <a:endParaRPr kumimoji="1" lang="zh-CN" altLang="en-US" dirty="0"/>
          </a:p>
        </p:txBody>
      </p:sp>
      <p:sp>
        <p:nvSpPr>
          <p:cNvPr id="3" name="内容占位符 2">
            <a:extLst>
              <a:ext uri="{FF2B5EF4-FFF2-40B4-BE49-F238E27FC236}">
                <a16:creationId xmlns:a16="http://schemas.microsoft.com/office/drawing/2014/main" id="{0C16F39F-083B-53BD-FB2D-4DF765986392}"/>
              </a:ext>
            </a:extLst>
          </p:cNvPr>
          <p:cNvSpPr>
            <a:spLocks noGrp="1"/>
          </p:cNvSpPr>
          <p:nvPr>
            <p:ph sz="half" idx="1"/>
          </p:nvPr>
        </p:nvSpPr>
        <p:spPr/>
        <p:txBody>
          <a:bodyPr/>
          <a:lstStyle/>
          <a:p>
            <a:r>
              <a:rPr lang="zh-CN" altLang="en-US" dirty="0">
                <a:effectLst/>
                <a:latin typeface="Helvetica" pitchFamily="2" charset="0"/>
              </a:rPr>
              <a:t>均匀随机流量</a:t>
            </a:r>
            <a:r>
              <a:rPr lang="en-US" altLang="zh-CN" dirty="0">
                <a:effectLst/>
                <a:latin typeface="Helvetica" pitchFamily="2" charset="0"/>
              </a:rPr>
              <a:t>【</a:t>
            </a:r>
            <a:r>
              <a:rPr lang="en" altLang="zh-CN" dirty="0" err="1">
                <a:effectLst/>
                <a:latin typeface="Helvetica" pitchFamily="2" charset="0"/>
              </a:rPr>
              <a:t>alltoall</a:t>
            </a:r>
            <a:r>
              <a:rPr lang="en" altLang="zh-CN" dirty="0">
                <a:effectLst/>
                <a:latin typeface="Helvetica" pitchFamily="2" charset="0"/>
              </a:rPr>
              <a:t>】</a:t>
            </a:r>
            <a:r>
              <a:rPr lang="zh-CN" altLang="en-US" dirty="0">
                <a:effectLst/>
                <a:latin typeface="Helvetica" pitchFamily="2" charset="0"/>
              </a:rPr>
              <a:t>性能持平胖树</a:t>
            </a:r>
          </a:p>
          <a:p>
            <a:pPr lvl="1"/>
            <a:r>
              <a:rPr lang="zh-CN" altLang="en-US" dirty="0">
                <a:effectLst/>
                <a:latin typeface="Helvetica" pitchFamily="2" charset="0"/>
              </a:rPr>
              <a:t>相同规模</a:t>
            </a:r>
            <a:r>
              <a:rPr lang="en" altLang="zh-CN" dirty="0">
                <a:effectLst/>
                <a:latin typeface="Helvetica" pitchFamily="2" charset="0"/>
              </a:rPr>
              <a:t>Dragonfly Plus</a:t>
            </a:r>
            <a:r>
              <a:rPr lang="zh-CN" altLang="en-US" dirty="0">
                <a:effectLst/>
                <a:latin typeface="Helvetica" pitchFamily="2" charset="0"/>
              </a:rPr>
              <a:t>比</a:t>
            </a:r>
            <a:r>
              <a:rPr lang="en" altLang="zh-CN" dirty="0" err="1">
                <a:effectLst/>
                <a:latin typeface="Helvetica" pitchFamily="2" charset="0"/>
              </a:rPr>
              <a:t>FatTree</a:t>
            </a:r>
            <a:r>
              <a:rPr lang="zh-CN" altLang="en-US" dirty="0">
                <a:effectLst/>
                <a:latin typeface="Helvetica" pitchFamily="2" charset="0"/>
              </a:rPr>
              <a:t>节省</a:t>
            </a:r>
            <a:r>
              <a:rPr lang="en-US" altLang="zh-CN" dirty="0">
                <a:effectLst/>
                <a:latin typeface="Helvetica" pitchFamily="2" charset="0"/>
              </a:rPr>
              <a:t>20%</a:t>
            </a:r>
            <a:r>
              <a:rPr lang="zh-CN" altLang="en-US" dirty="0">
                <a:effectLst/>
                <a:latin typeface="Helvetica" pitchFamily="2" charset="0"/>
              </a:rPr>
              <a:t>交换机，</a:t>
            </a:r>
            <a:r>
              <a:rPr lang="en-US" altLang="zh-CN" dirty="0">
                <a:effectLst/>
                <a:latin typeface="Helvetica" pitchFamily="2" charset="0"/>
              </a:rPr>
              <a:t>50%</a:t>
            </a:r>
            <a:r>
              <a:rPr lang="zh-CN" altLang="en-US" dirty="0">
                <a:effectLst/>
                <a:latin typeface="Helvetica" pitchFamily="2" charset="0"/>
              </a:rPr>
              <a:t>全局光纤</a:t>
            </a:r>
          </a:p>
          <a:p>
            <a:r>
              <a:rPr lang="zh-CN" altLang="en-US" dirty="0">
                <a:effectLst/>
                <a:latin typeface="Helvetica" pitchFamily="2" charset="0"/>
              </a:rPr>
              <a:t>胖树网络：无阻塞，高等分带宽，高冗余，高成本，高功耗，扩容受限</a:t>
            </a:r>
            <a:r>
              <a:rPr lang="en-US" altLang="zh-CN" dirty="0">
                <a:effectLst/>
                <a:latin typeface="Helvetica" pitchFamily="2" charset="0"/>
              </a:rPr>
              <a:t>【</a:t>
            </a:r>
            <a:r>
              <a:rPr lang="zh-CN" altLang="en-US" dirty="0">
                <a:effectLst/>
                <a:latin typeface="Helvetica" pitchFamily="2" charset="0"/>
              </a:rPr>
              <a:t>增加部分节点，需要整体扩容</a:t>
            </a:r>
            <a:r>
              <a:rPr lang="en-US" altLang="zh-CN" dirty="0">
                <a:effectLst/>
                <a:latin typeface="Helvetica" pitchFamily="2" charset="0"/>
              </a:rPr>
              <a:t>】</a:t>
            </a:r>
            <a:endParaRPr kumimoji="1" lang="en-US" altLang="zh-CN" dirty="0">
              <a:effectLst/>
              <a:latin typeface="Helvetica" pitchFamily="2" charset="0"/>
            </a:endParaRPr>
          </a:p>
          <a:p>
            <a:r>
              <a:rPr lang="en" altLang="zh-CN" dirty="0">
                <a:effectLst/>
                <a:latin typeface="Helvetica" pitchFamily="2" charset="0"/>
              </a:rPr>
              <a:t>Dragonfly</a:t>
            </a:r>
          </a:p>
          <a:p>
            <a:pPr lvl="1">
              <a:buFont typeface="+mj-lt"/>
              <a:buAutoNum type="arabicPeriod"/>
            </a:pPr>
            <a:r>
              <a:rPr lang="en" altLang="zh-CN" dirty="0">
                <a:effectLst/>
                <a:latin typeface="Helvetica" pitchFamily="2" charset="0"/>
              </a:rPr>
              <a:t>﻿﻿﻿</a:t>
            </a:r>
            <a:r>
              <a:rPr lang="zh-CN" altLang="en-US" dirty="0">
                <a:effectLst/>
                <a:latin typeface="Helvetica" pitchFamily="2" charset="0"/>
              </a:rPr>
              <a:t>节点间全互连（优化全局通信）是必须的</a:t>
            </a:r>
          </a:p>
          <a:p>
            <a:pPr lvl="1">
              <a:buFont typeface="+mj-lt"/>
              <a:buAutoNum type="arabicPeriod"/>
            </a:pPr>
            <a:r>
              <a:rPr lang="zh-CN" altLang="en-US" dirty="0">
                <a:effectLst/>
                <a:latin typeface="Helvetica" pitchFamily="2" charset="0"/>
              </a:rPr>
              <a:t>﻿﻿节点内的全互连也是必须的么</a:t>
            </a:r>
          </a:p>
          <a:p>
            <a:endParaRPr lang="en-US" altLang="zh-CN" dirty="0">
              <a:effectLst/>
              <a:latin typeface="Helvetica" pitchFamily="2" charset="0"/>
            </a:endParaRPr>
          </a:p>
        </p:txBody>
      </p:sp>
      <p:sp>
        <p:nvSpPr>
          <p:cNvPr id="4" name="内容占位符 3">
            <a:extLst>
              <a:ext uri="{FF2B5EF4-FFF2-40B4-BE49-F238E27FC236}">
                <a16:creationId xmlns:a16="http://schemas.microsoft.com/office/drawing/2014/main" id="{50B16DF7-FCA4-438E-EF69-3209D8FDE36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2954114-2540-C27F-2896-3885891D2283}"/>
              </a:ext>
            </a:extLst>
          </p:cNvPr>
          <p:cNvPicPr>
            <a:picLocks noChangeAspect="1"/>
          </p:cNvPicPr>
          <p:nvPr/>
        </p:nvPicPr>
        <p:blipFill>
          <a:blip r:embed="rId2"/>
          <a:stretch>
            <a:fillRect/>
          </a:stretch>
        </p:blipFill>
        <p:spPr>
          <a:xfrm>
            <a:off x="6784320" y="2296392"/>
            <a:ext cx="3632200" cy="3314700"/>
          </a:xfrm>
          <a:prstGeom prst="rect">
            <a:avLst/>
          </a:prstGeom>
        </p:spPr>
      </p:pic>
    </p:spTree>
    <p:extLst>
      <p:ext uri="{BB962C8B-B14F-4D97-AF65-F5344CB8AC3E}">
        <p14:creationId xmlns:p14="http://schemas.microsoft.com/office/powerpoint/2010/main" val="3077731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406E5-5AD9-048B-9D45-DB5A78890D7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9860922-C9C3-7014-2672-7AB2E5833750}"/>
              </a:ext>
            </a:extLst>
          </p:cNvPr>
          <p:cNvSpPr>
            <a:spLocks noGrp="1"/>
          </p:cNvSpPr>
          <p:nvPr>
            <p:ph sz="half" idx="1"/>
          </p:nvPr>
        </p:nvSpPr>
        <p:spPr/>
        <p:txBody>
          <a:bodyPr/>
          <a:lstStyle/>
          <a:p>
            <a:endParaRPr kumimoji="1" lang="zh-CN" altLang="en-US" dirty="0"/>
          </a:p>
        </p:txBody>
      </p:sp>
      <p:sp>
        <p:nvSpPr>
          <p:cNvPr id="4" name="内容占位符 3">
            <a:extLst>
              <a:ext uri="{FF2B5EF4-FFF2-40B4-BE49-F238E27FC236}">
                <a16:creationId xmlns:a16="http://schemas.microsoft.com/office/drawing/2014/main" id="{02381E82-1C38-9F07-C836-6699A2EB939F}"/>
              </a:ext>
            </a:extLst>
          </p:cNvPr>
          <p:cNvSpPr>
            <a:spLocks noGrp="1"/>
          </p:cNvSpPr>
          <p:nvPr>
            <p:ph sz="half" idx="10"/>
          </p:nvPr>
        </p:nvSpPr>
        <p:spPr/>
        <p:txBody>
          <a:bodyPr/>
          <a:lstStyle/>
          <a:p>
            <a:r>
              <a:rPr lang="zh-CN" altLang="en-US" dirty="0">
                <a:effectLst/>
                <a:latin typeface="Helvetica" pitchFamily="2" charset="0"/>
              </a:rPr>
              <a:t>处理器</a:t>
            </a:r>
            <a:r>
              <a:rPr lang="en" altLang="zh-CN" dirty="0">
                <a:effectLst/>
                <a:latin typeface="Helvetica" pitchFamily="2" charset="0"/>
              </a:rPr>
              <a:t>IO Die </a:t>
            </a:r>
            <a:r>
              <a:rPr lang="zh-CN" altLang="en-US" dirty="0">
                <a:effectLst/>
                <a:latin typeface="Helvetica" pitchFamily="2" charset="0"/>
              </a:rPr>
              <a:t>直出网口带路由转发功食</a:t>
            </a:r>
          </a:p>
          <a:p>
            <a:r>
              <a:rPr lang="zh-CN" altLang="en-US" dirty="0">
                <a:effectLst/>
                <a:latin typeface="Helvetica" pitchFamily="2" charset="0"/>
              </a:rPr>
              <a:t>超节点间直达链路带宽低（</a:t>
            </a:r>
            <a:r>
              <a:rPr lang="en-US" altLang="zh-CN" dirty="0">
                <a:effectLst/>
                <a:latin typeface="Helvetica" pitchFamily="2" charset="0"/>
              </a:rPr>
              <a:t>400</a:t>
            </a:r>
            <a:r>
              <a:rPr lang="en" altLang="zh-CN" dirty="0">
                <a:effectLst/>
                <a:latin typeface="Helvetica" pitchFamily="2" charset="0"/>
              </a:rPr>
              <a:t>G</a:t>
            </a:r>
            <a:r>
              <a:rPr lang="zh-CN" altLang="en" dirty="0">
                <a:effectLst/>
                <a:latin typeface="Helvetica" pitchFamily="2" charset="0"/>
              </a:rPr>
              <a:t>），：</a:t>
            </a:r>
          </a:p>
          <a:p>
            <a:r>
              <a:rPr lang="zh-CN" altLang="en-US" dirty="0">
                <a:effectLst/>
                <a:latin typeface="Helvetica" pitchFamily="2" charset="0"/>
              </a:rPr>
              <a:t>跳绕路带宽（</a:t>
            </a:r>
            <a:r>
              <a:rPr lang="en-US" altLang="zh-CN" dirty="0">
                <a:effectLst/>
                <a:latin typeface="Helvetica" pitchFamily="2" charset="0"/>
              </a:rPr>
              <a:t>1024@400</a:t>
            </a:r>
            <a:r>
              <a:rPr lang="en" altLang="zh-CN" dirty="0">
                <a:effectLst/>
                <a:latin typeface="Helvetica" pitchFamily="2" charset="0"/>
              </a:rPr>
              <a:t>G</a:t>
            </a:r>
            <a:r>
              <a:rPr lang="zh-CN" altLang="en" dirty="0">
                <a:effectLst/>
                <a:latin typeface="Helvetica" pitchFamily="2" charset="0"/>
              </a:rPr>
              <a:t>）</a:t>
            </a:r>
          </a:p>
          <a:p>
            <a:r>
              <a:rPr lang="zh-CN" altLang="en-US" dirty="0">
                <a:effectLst/>
                <a:latin typeface="Helvetica" pitchFamily="2" charset="0"/>
              </a:rPr>
              <a:t>负载均衡要求高</a:t>
            </a:r>
          </a:p>
          <a:p>
            <a:r>
              <a:rPr lang="en" altLang="zh-CN" dirty="0">
                <a:effectLst/>
                <a:latin typeface="Helvetica" pitchFamily="2" charset="0"/>
              </a:rPr>
              <a:t>Torus</a:t>
            </a:r>
            <a:r>
              <a:rPr lang="zh-CN" altLang="en-US" dirty="0">
                <a:effectLst/>
                <a:latin typeface="Helvetica" pitchFamily="2" charset="0"/>
              </a:rPr>
              <a:t>二分带宽低 （</a:t>
            </a:r>
            <a:r>
              <a:rPr lang="en" altLang="zh-CN" dirty="0">
                <a:effectLst/>
                <a:latin typeface="Helvetica" pitchFamily="2" charset="0"/>
              </a:rPr>
              <a:t>ring </a:t>
            </a:r>
            <a:r>
              <a:rPr lang="en" altLang="zh-CN" dirty="0" err="1">
                <a:effectLst/>
                <a:latin typeface="Helvetica" pitchFamily="2" charset="0"/>
              </a:rPr>
              <a:t>allreduce</a:t>
            </a:r>
            <a:r>
              <a:rPr lang="zh-CN" altLang="en-US" dirty="0">
                <a:effectLst/>
                <a:latin typeface="Helvetica" pitchFamily="2" charset="0"/>
              </a:rPr>
              <a:t>不：</a:t>
            </a:r>
          </a:p>
          <a:p>
            <a:r>
              <a:rPr lang="zh-CN" altLang="en-US" dirty="0">
                <a:effectLst/>
                <a:latin typeface="Helvetica" pitchFamily="2" charset="0"/>
              </a:rPr>
              <a:t>响）；</a:t>
            </a:r>
          </a:p>
          <a:p>
            <a:r>
              <a:rPr lang="en" altLang="zh-CN" dirty="0" err="1">
                <a:effectLst/>
                <a:latin typeface="Helvetica" pitchFamily="2" charset="0"/>
              </a:rPr>
              <a:t>fullmesh</a:t>
            </a:r>
            <a:r>
              <a:rPr lang="zh-CN" altLang="en-US" dirty="0">
                <a:effectLst/>
                <a:latin typeface="Helvetica" pitchFamily="2" charset="0"/>
              </a:rPr>
              <a:t>是胖树的</a:t>
            </a:r>
            <a:r>
              <a:rPr lang="en-US" altLang="zh-CN" dirty="0">
                <a:effectLst/>
                <a:latin typeface="Helvetica" pitchFamily="2" charset="0"/>
              </a:rPr>
              <a:t>50%</a:t>
            </a:r>
            <a:r>
              <a:rPr lang="zh-CN" altLang="en-US" dirty="0">
                <a:effectLst/>
                <a:latin typeface="Helvetica" pitchFamily="2" charset="0"/>
              </a:rPr>
              <a:t>（节省一半全局光纤链路，</a:t>
            </a:r>
            <a:r>
              <a:rPr lang="en" altLang="zh-CN" dirty="0" err="1">
                <a:effectLst/>
                <a:latin typeface="Helvetica" pitchFamily="2" charset="0"/>
              </a:rPr>
              <a:t>alltoall</a:t>
            </a:r>
            <a:r>
              <a:rPr lang="zh-CN" altLang="en-US" dirty="0">
                <a:effectLst/>
                <a:latin typeface="Helvetica" pitchFamily="2" charset="0"/>
              </a:rPr>
              <a:t>性能一致）</a:t>
            </a:r>
          </a:p>
          <a:p>
            <a:r>
              <a:rPr lang="zh-CN" altLang="en-US" dirty="0">
                <a:effectLst/>
                <a:latin typeface="Helvetica" pitchFamily="2" charset="0"/>
              </a:rPr>
              <a:t>超节点内</a:t>
            </a:r>
            <a:r>
              <a:rPr lang="en" altLang="zh-CN" dirty="0" err="1">
                <a:effectLst/>
                <a:latin typeface="Helvetica" pitchFamily="2" charset="0"/>
              </a:rPr>
              <a:t>Trous</a:t>
            </a:r>
            <a:r>
              <a:rPr lang="zh-CN" altLang="en-US" dirty="0">
                <a:effectLst/>
                <a:latin typeface="Helvetica" pitchFamily="2" charset="0"/>
              </a:rPr>
              <a:t>拓扑可靠性问题</a:t>
            </a:r>
            <a:r>
              <a:rPr lang="en-US" altLang="zh-CN" dirty="0">
                <a:effectLst/>
                <a:latin typeface="Helvetica" pitchFamily="2" charset="0"/>
              </a:rPr>
              <a:t>【</a:t>
            </a:r>
            <a:r>
              <a:rPr lang="en" altLang="zh-CN" dirty="0">
                <a:effectLst/>
                <a:latin typeface="Helvetica" pitchFamily="2" charset="0"/>
              </a:rPr>
              <a:t>RACI</a:t>
            </a:r>
          </a:p>
          <a:p>
            <a:r>
              <a:rPr lang="zh-CN" altLang="en-US" dirty="0">
                <a:effectLst/>
                <a:latin typeface="Helvetica" pitchFamily="2" charset="0"/>
              </a:rPr>
              <a:t>级备份可有效提升系统可靠性</a:t>
            </a:r>
            <a:r>
              <a:rPr lang="en-US" altLang="zh-CN" dirty="0">
                <a:effectLst/>
                <a:latin typeface="Helvetica" pitchFamily="2" charset="0"/>
              </a:rPr>
              <a:t>】</a:t>
            </a:r>
          </a:p>
          <a:p>
            <a:endParaRPr kumimoji="1" lang="zh-CN" altLang="en-US" dirty="0"/>
          </a:p>
        </p:txBody>
      </p:sp>
      <p:pic>
        <p:nvPicPr>
          <p:cNvPr id="5" name="图片 4">
            <a:extLst>
              <a:ext uri="{FF2B5EF4-FFF2-40B4-BE49-F238E27FC236}">
                <a16:creationId xmlns:a16="http://schemas.microsoft.com/office/drawing/2014/main" id="{700B507C-2386-313A-A23E-F7A2110BFA9F}"/>
              </a:ext>
            </a:extLst>
          </p:cNvPr>
          <p:cNvPicPr>
            <a:picLocks noChangeAspect="1"/>
          </p:cNvPicPr>
          <p:nvPr/>
        </p:nvPicPr>
        <p:blipFill>
          <a:blip r:embed="rId2"/>
          <a:stretch>
            <a:fillRect/>
          </a:stretch>
        </p:blipFill>
        <p:spPr>
          <a:xfrm>
            <a:off x="815384" y="2232892"/>
            <a:ext cx="5016500" cy="3378200"/>
          </a:xfrm>
          <a:prstGeom prst="rect">
            <a:avLst/>
          </a:prstGeom>
        </p:spPr>
      </p:pic>
    </p:spTree>
    <p:extLst>
      <p:ext uri="{BB962C8B-B14F-4D97-AF65-F5344CB8AC3E}">
        <p14:creationId xmlns:p14="http://schemas.microsoft.com/office/powerpoint/2010/main" val="420801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1FE658-1D36-B52C-F1F4-3D3C7754E8B3}"/>
              </a:ext>
            </a:extLst>
          </p:cNvPr>
          <p:cNvSpPr>
            <a:spLocks noGrp="1"/>
          </p:cNvSpPr>
          <p:nvPr>
            <p:ph sz="half" idx="1"/>
          </p:nvPr>
        </p:nvSpPr>
        <p:spPr/>
        <p:txBody>
          <a:bodyPr/>
          <a:lstStyle/>
          <a:p>
            <a:endParaRPr kumimoji="1" lang="zh-CN" altLang="en-US"/>
          </a:p>
        </p:txBody>
      </p:sp>
    </p:spTree>
    <p:extLst>
      <p:ext uri="{BB962C8B-B14F-4D97-AF65-F5344CB8AC3E}">
        <p14:creationId xmlns:p14="http://schemas.microsoft.com/office/powerpoint/2010/main" val="2432269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AD81450-6BC3-82C4-35CB-65C643E2D8F3}"/>
              </a:ext>
            </a:extLst>
          </p:cNvPr>
          <p:cNvSpPr>
            <a:spLocks noGrp="1"/>
          </p:cNvSpPr>
          <p:nvPr>
            <p:ph type="title"/>
          </p:nvPr>
        </p:nvSpPr>
        <p:spPr/>
        <p:txBody>
          <a:bodyPr/>
          <a:lstStyle/>
          <a:p>
            <a:r>
              <a:rPr lang="zh-CN" altLang="en-US" dirty="0">
                <a:effectLst/>
                <a:latin typeface="Helvetica" pitchFamily="2" charset="0"/>
              </a:rPr>
              <a:t>算力平台网络的需求和挑战</a:t>
            </a:r>
            <a:endParaRPr lang="zh-CN" altLang="en-US" dirty="0"/>
          </a:p>
        </p:txBody>
      </p:sp>
      <p:sp>
        <p:nvSpPr>
          <p:cNvPr id="4" name="内容占位符 3">
            <a:extLst>
              <a:ext uri="{FF2B5EF4-FFF2-40B4-BE49-F238E27FC236}">
                <a16:creationId xmlns:a16="http://schemas.microsoft.com/office/drawing/2014/main" id="{05DDA3EA-BFE2-8E5D-8ED1-394DE7D52068}"/>
              </a:ext>
            </a:extLst>
          </p:cNvPr>
          <p:cNvSpPr>
            <a:spLocks noGrp="1"/>
          </p:cNvSpPr>
          <p:nvPr>
            <p:ph sz="half" idx="1"/>
          </p:nvPr>
        </p:nvSpPr>
        <p:spPr/>
        <p:txBody>
          <a:bodyPr/>
          <a:lstStyle/>
          <a:p>
            <a:r>
              <a:rPr lang="zh-CN" altLang="en-US" dirty="0">
                <a:effectLst/>
                <a:latin typeface="Helvetica" pitchFamily="2" charset="0"/>
              </a:rPr>
              <a:t>大带宽：</a:t>
            </a:r>
            <a:r>
              <a:rPr lang="en" altLang="zh-CN" dirty="0">
                <a:effectLst/>
                <a:latin typeface="Helvetica" pitchFamily="2" charset="0"/>
              </a:rPr>
              <a:t>2*25G -&gt; 8*200/400G</a:t>
            </a:r>
          </a:p>
          <a:p>
            <a:r>
              <a:rPr lang="zh-CN" altLang="en-US" dirty="0">
                <a:effectLst/>
                <a:latin typeface="Helvetica" pitchFamily="2" charset="0"/>
              </a:rPr>
              <a:t>无收敛：逐级收敛</a:t>
            </a:r>
            <a:r>
              <a:rPr lang="en-US" altLang="zh-CN" dirty="0">
                <a:effectLst/>
                <a:latin typeface="Helvetica" pitchFamily="2" charset="0"/>
              </a:rPr>
              <a:t>-&gt;</a:t>
            </a:r>
            <a:r>
              <a:rPr lang="zh-CN" altLang="en-US" dirty="0">
                <a:effectLst/>
                <a:latin typeface="Helvetica" pitchFamily="2" charset="0"/>
              </a:rPr>
              <a:t>无收敛</a:t>
            </a:r>
          </a:p>
          <a:p>
            <a:r>
              <a:rPr lang="zh-CN" altLang="en-US" dirty="0">
                <a:effectLst/>
                <a:latin typeface="Helvetica" pitchFamily="2" charset="0"/>
              </a:rPr>
              <a:t>易扩展：</a:t>
            </a:r>
            <a:r>
              <a:rPr lang="en-US" altLang="zh-CN" dirty="0">
                <a:effectLst/>
                <a:latin typeface="Helvetica" pitchFamily="2" charset="0"/>
              </a:rPr>
              <a:t>2</a:t>
            </a:r>
            <a:r>
              <a:rPr lang="zh-CN" altLang="en-US" dirty="0">
                <a:effectLst/>
                <a:latin typeface="Helvetica" pitchFamily="2" charset="0"/>
              </a:rPr>
              <a:t>层 </a:t>
            </a:r>
            <a:r>
              <a:rPr lang="en" altLang="zh-CN" dirty="0">
                <a:effectLst/>
                <a:latin typeface="Helvetica" pitchFamily="2" charset="0"/>
              </a:rPr>
              <a:t>vs 3</a:t>
            </a:r>
            <a:r>
              <a:rPr lang="zh-CN" altLang="en-US" dirty="0">
                <a:effectLst/>
                <a:latin typeface="Helvetica" pitchFamily="2" charset="0"/>
              </a:rPr>
              <a:t>层、全盒 </a:t>
            </a:r>
            <a:r>
              <a:rPr lang="en" altLang="zh-CN" dirty="0">
                <a:effectLst/>
                <a:latin typeface="Helvetica" pitchFamily="2" charset="0"/>
              </a:rPr>
              <a:t>vs </a:t>
            </a:r>
            <a:r>
              <a:rPr lang="zh-CN" altLang="en-US" dirty="0">
                <a:effectLst/>
                <a:latin typeface="Helvetica" pitchFamily="2" charset="0"/>
              </a:rPr>
              <a:t>框盒</a:t>
            </a:r>
          </a:p>
          <a:p>
            <a:endParaRPr lang="zh-CN" altLang="en-US" dirty="0">
              <a:effectLst/>
              <a:latin typeface="Helvetica" pitchFamily="2" charset="0"/>
            </a:endParaRPr>
          </a:p>
          <a:p>
            <a:endParaRPr lang="zh-CN" altLang="en-US" dirty="0">
              <a:effectLst/>
              <a:latin typeface="Helvetica" pitchFamily="2" charset="0"/>
            </a:endParaRPr>
          </a:p>
          <a:p>
            <a:endParaRPr lang="zh-CN" altLang="en-US" dirty="0"/>
          </a:p>
        </p:txBody>
      </p:sp>
      <p:sp>
        <p:nvSpPr>
          <p:cNvPr id="5" name="内容占位符 4">
            <a:extLst>
              <a:ext uri="{FF2B5EF4-FFF2-40B4-BE49-F238E27FC236}">
                <a16:creationId xmlns:a16="http://schemas.microsoft.com/office/drawing/2014/main" id="{B99C4B95-BB3B-2F53-C510-5BE9686BE79C}"/>
              </a:ext>
            </a:extLst>
          </p:cNvPr>
          <p:cNvSpPr>
            <a:spLocks noGrp="1"/>
          </p:cNvSpPr>
          <p:nvPr>
            <p:ph sz="half" idx="10"/>
          </p:nvPr>
        </p:nvSpPr>
        <p:spPr/>
        <p:txBody>
          <a:bodyPr/>
          <a:lstStyle/>
          <a:p>
            <a:r>
              <a:rPr lang="zh-CN" altLang="en-US" dirty="0">
                <a:effectLst/>
                <a:latin typeface="Helvetica" pitchFamily="2" charset="0"/>
              </a:rPr>
              <a:t>零丟包：可少量丟包 </a:t>
            </a:r>
            <a:r>
              <a:rPr lang="en-US" altLang="zh-CN" dirty="0">
                <a:effectLst/>
                <a:latin typeface="Helvetica" pitchFamily="2" charset="0"/>
              </a:rPr>
              <a:t>to</a:t>
            </a:r>
            <a:r>
              <a:rPr lang="zh-CN" altLang="en-US" dirty="0">
                <a:effectLst/>
                <a:latin typeface="Helvetica" pitchFamily="2" charset="0"/>
              </a:rPr>
              <a:t> </a:t>
            </a:r>
            <a:r>
              <a:rPr lang="en-US" altLang="zh-CN" dirty="0">
                <a:effectLst/>
                <a:latin typeface="Helvetica" pitchFamily="2" charset="0"/>
              </a:rPr>
              <a:t>0</a:t>
            </a:r>
            <a:r>
              <a:rPr lang="zh-CN" altLang="en-US" dirty="0">
                <a:effectLst/>
                <a:latin typeface="Helvetica" pitchFamily="2" charset="0"/>
              </a:rPr>
              <a:t>丟包</a:t>
            </a:r>
          </a:p>
          <a:p>
            <a:r>
              <a:rPr lang="zh-CN" altLang="en-US" dirty="0">
                <a:effectLst/>
                <a:latin typeface="Helvetica" pitchFamily="2" charset="0"/>
              </a:rPr>
              <a:t>高吞吐：大量随机流</a:t>
            </a:r>
            <a:r>
              <a:rPr lang="en-US" altLang="zh-CN" dirty="0">
                <a:effectLst/>
                <a:latin typeface="Helvetica" pitchFamily="2" charset="0"/>
              </a:rPr>
              <a:t>-&gt;</a:t>
            </a:r>
            <a:r>
              <a:rPr lang="zh-CN" altLang="en-US" dirty="0">
                <a:effectLst/>
                <a:latin typeface="Helvetica" pitchFamily="2" charset="0"/>
              </a:rPr>
              <a:t>流少量大、同步突发</a:t>
            </a:r>
            <a:endParaRPr lang="en-US" altLang="zh-CN" dirty="0">
              <a:effectLst/>
              <a:latin typeface="Helvetica" pitchFamily="2" charset="0"/>
            </a:endParaRPr>
          </a:p>
          <a:p>
            <a:r>
              <a:rPr lang="zh-CN" altLang="en-US" dirty="0">
                <a:effectLst/>
                <a:latin typeface="Helvetica" pitchFamily="2" charset="0"/>
              </a:rPr>
              <a:t>智运维：可视化，自动化，智能化</a:t>
            </a:r>
          </a:p>
          <a:p>
            <a:endParaRPr lang="zh-CN" altLang="en-US" dirty="0">
              <a:effectLst/>
              <a:latin typeface="Helvetica" pitchFamily="2" charset="0"/>
            </a:endParaRPr>
          </a:p>
          <a:p>
            <a:endParaRPr lang="zh-CN" altLang="en-US" dirty="0">
              <a:effectLst/>
              <a:latin typeface="Helvetica" pitchFamily="2" charset="0"/>
            </a:endParaRPr>
          </a:p>
        </p:txBody>
      </p:sp>
      <p:sp>
        <p:nvSpPr>
          <p:cNvPr id="7" name="文本框 6">
            <a:extLst>
              <a:ext uri="{FF2B5EF4-FFF2-40B4-BE49-F238E27FC236}">
                <a16:creationId xmlns:a16="http://schemas.microsoft.com/office/drawing/2014/main" id="{C8219E2A-47AB-4751-7089-7D50864B3F09}"/>
              </a:ext>
            </a:extLst>
          </p:cNvPr>
          <p:cNvSpPr txBox="1"/>
          <p:nvPr/>
        </p:nvSpPr>
        <p:spPr>
          <a:xfrm>
            <a:off x="1644733" y="5064227"/>
            <a:ext cx="8205848" cy="369332"/>
          </a:xfrm>
          <a:prstGeom prst="rect">
            <a:avLst/>
          </a:prstGeom>
          <a:noFill/>
        </p:spPr>
        <p:txBody>
          <a:bodyPr wrap="square">
            <a:spAutoFit/>
          </a:bodyPr>
          <a:lstStyle/>
          <a:p>
            <a:pPr algn="ctr"/>
            <a:r>
              <a:rPr lang="zh-CN" altLang="en-US" dirty="0">
                <a:effectLst/>
                <a:latin typeface="Helvetica" pitchFamily="2" charset="0"/>
              </a:rPr>
              <a:t>大集群 不等于 高算力</a:t>
            </a:r>
          </a:p>
        </p:txBody>
      </p:sp>
    </p:spTree>
    <p:extLst>
      <p:ext uri="{BB962C8B-B14F-4D97-AF65-F5344CB8AC3E}">
        <p14:creationId xmlns:p14="http://schemas.microsoft.com/office/powerpoint/2010/main" val="1125825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8DFE4-547B-78FB-117B-9848FE94DC3A}"/>
              </a:ext>
            </a:extLst>
          </p:cNvPr>
          <p:cNvSpPr>
            <a:spLocks noGrp="1"/>
          </p:cNvSpPr>
          <p:nvPr>
            <p:ph type="title"/>
          </p:nvPr>
        </p:nvSpPr>
        <p:spPr/>
        <p:txBody>
          <a:bodyPr/>
          <a:lstStyle/>
          <a:p>
            <a:r>
              <a:rPr lang="zh-CN" altLang="en-US" dirty="0">
                <a:effectLst/>
                <a:latin typeface="Helvetica" pitchFamily="2" charset="0"/>
              </a:rPr>
              <a:t>新一代算力平台网络：以网强算，极简无损高吞吐网络释放智能高算力</a:t>
            </a:r>
            <a:endParaRPr kumimoji="1" lang="zh-CN" altLang="en-US" dirty="0"/>
          </a:p>
        </p:txBody>
      </p:sp>
      <p:sp>
        <p:nvSpPr>
          <p:cNvPr id="3" name="内容占位符 2">
            <a:extLst>
              <a:ext uri="{FF2B5EF4-FFF2-40B4-BE49-F238E27FC236}">
                <a16:creationId xmlns:a16="http://schemas.microsoft.com/office/drawing/2014/main" id="{5DA4FC6F-2EE0-CD86-C7D1-B4DB1BF8400F}"/>
              </a:ext>
            </a:extLst>
          </p:cNvPr>
          <p:cNvSpPr>
            <a:spLocks noGrp="1"/>
          </p:cNvSpPr>
          <p:nvPr>
            <p:ph sz="half" idx="1"/>
          </p:nvPr>
        </p:nvSpPr>
        <p:spPr/>
        <p:txBody>
          <a:bodyPr/>
          <a:lstStyle/>
          <a:p>
            <a:r>
              <a:rPr lang="zh-CN" altLang="en-US" dirty="0">
                <a:effectLst/>
                <a:latin typeface="Helvetica" pitchFamily="2" charset="0"/>
              </a:rPr>
              <a:t>大集群是前提，</a:t>
            </a:r>
            <a:r>
              <a:rPr lang="en-US" altLang="zh-CN" dirty="0">
                <a:effectLst/>
                <a:latin typeface="Helvetica" pitchFamily="2" charset="0"/>
              </a:rPr>
              <a:t>0</a:t>
            </a:r>
            <a:r>
              <a:rPr lang="zh-CN" altLang="en-US" dirty="0">
                <a:effectLst/>
                <a:latin typeface="Helvetica" pitchFamily="2" charset="0"/>
              </a:rPr>
              <a:t>丢包是底线，高吞吐是基础，全自智是目标</a:t>
            </a:r>
          </a:p>
          <a:p>
            <a:r>
              <a:rPr lang="zh-CN" altLang="en-US" dirty="0">
                <a:effectLst/>
                <a:latin typeface="Helvetica" pitchFamily="2" charset="0"/>
              </a:rPr>
              <a:t>超大集群：计算、网络、存储一体化网络规划建设</a:t>
            </a:r>
          </a:p>
          <a:p>
            <a:pPr lvl="1">
              <a:buFont typeface="Arial" panose="020B0604020202020204" pitchFamily="34" charset="0"/>
              <a:buChar char="•"/>
            </a:pPr>
            <a:r>
              <a:rPr lang="zh-CN" altLang="en-US" dirty="0">
                <a:effectLst/>
                <a:latin typeface="Helvetica" pitchFamily="2" charset="0"/>
              </a:rPr>
              <a:t>﻿超融合网络四平面分离设计、统一承载、集中管控运维、独立扩展、故障隔离</a:t>
            </a:r>
          </a:p>
          <a:p>
            <a:pPr lvl="1">
              <a:buFont typeface="Arial" panose="020B0604020202020204" pitchFamily="34" charset="0"/>
              <a:buChar char="•"/>
            </a:pPr>
            <a:r>
              <a:rPr lang="zh-CN" altLang="en-US" dirty="0">
                <a:effectLst/>
                <a:latin typeface="Helvetica" pitchFamily="2" charset="0"/>
              </a:rPr>
              <a:t>﻿极简化二层组网架构，减少光模块和线缆消耗，快速交付、维护简化</a:t>
            </a:r>
          </a:p>
          <a:p>
            <a:pPr lvl="1">
              <a:buFont typeface="Arial" panose="020B0604020202020204" pitchFamily="34" charset="0"/>
              <a:buChar char="•"/>
            </a:pPr>
            <a:r>
              <a:rPr lang="zh-CN" altLang="en-US" dirty="0">
                <a:effectLst/>
                <a:latin typeface="Helvetica" pitchFamily="2" charset="0"/>
              </a:rPr>
              <a:t>﻿﻿大规模组网极简架构，平滑扩展，集群半径可达</a:t>
            </a:r>
            <a:r>
              <a:rPr lang="en-US" altLang="zh-CN" dirty="0">
                <a:effectLst/>
                <a:latin typeface="Helvetica" pitchFamily="2" charset="0"/>
              </a:rPr>
              <a:t>2</a:t>
            </a:r>
            <a:r>
              <a:rPr lang="en" altLang="zh-CN" dirty="0">
                <a:effectLst/>
                <a:latin typeface="Helvetica" pitchFamily="2" charset="0"/>
              </a:rPr>
              <a:t>km</a:t>
            </a:r>
            <a:r>
              <a:rPr lang="zh-CN" altLang="en-US" dirty="0">
                <a:effectLst/>
                <a:latin typeface="Helvetica" pitchFamily="2" charset="0"/>
              </a:rPr>
              <a:t>以上</a:t>
            </a:r>
          </a:p>
          <a:p>
            <a:endParaRPr kumimoji="1" lang="zh-CN" altLang="en-US" dirty="0"/>
          </a:p>
        </p:txBody>
      </p:sp>
      <p:sp>
        <p:nvSpPr>
          <p:cNvPr id="4" name="内容占位符 3">
            <a:extLst>
              <a:ext uri="{FF2B5EF4-FFF2-40B4-BE49-F238E27FC236}">
                <a16:creationId xmlns:a16="http://schemas.microsoft.com/office/drawing/2014/main" id="{F8BE6BC9-2467-F655-26D1-4662BC8D054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7290A0C-BA0D-5F4D-32FD-03E8C58FE0CD}"/>
              </a:ext>
            </a:extLst>
          </p:cNvPr>
          <p:cNvPicPr>
            <a:picLocks noChangeAspect="1"/>
          </p:cNvPicPr>
          <p:nvPr/>
        </p:nvPicPr>
        <p:blipFill>
          <a:blip r:embed="rId2"/>
          <a:stretch>
            <a:fillRect/>
          </a:stretch>
        </p:blipFill>
        <p:spPr>
          <a:xfrm>
            <a:off x="7766122" y="3529775"/>
            <a:ext cx="3314700" cy="1651000"/>
          </a:xfrm>
          <a:prstGeom prst="rect">
            <a:avLst/>
          </a:prstGeom>
        </p:spPr>
      </p:pic>
    </p:spTree>
    <p:extLst>
      <p:ext uri="{BB962C8B-B14F-4D97-AF65-F5344CB8AC3E}">
        <p14:creationId xmlns:p14="http://schemas.microsoft.com/office/powerpoint/2010/main" val="386804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8DFE4-547B-78FB-117B-9848FE94DC3A}"/>
              </a:ext>
            </a:extLst>
          </p:cNvPr>
          <p:cNvSpPr>
            <a:spLocks noGrp="1"/>
          </p:cNvSpPr>
          <p:nvPr>
            <p:ph type="title"/>
          </p:nvPr>
        </p:nvSpPr>
        <p:spPr/>
        <p:txBody>
          <a:bodyPr/>
          <a:lstStyle/>
          <a:p>
            <a:r>
              <a:rPr lang="zh-CN" altLang="en-US" dirty="0">
                <a:effectLst/>
                <a:latin typeface="Helvetica" pitchFamily="2" charset="0"/>
              </a:rPr>
              <a:t>新一代算力平台网络：以网强算，极简无损高吞吐网络释放智能高算力</a:t>
            </a:r>
            <a:endParaRPr kumimoji="1" lang="zh-CN" altLang="en-US" dirty="0"/>
          </a:p>
        </p:txBody>
      </p:sp>
      <p:sp>
        <p:nvSpPr>
          <p:cNvPr id="3" name="内容占位符 2">
            <a:extLst>
              <a:ext uri="{FF2B5EF4-FFF2-40B4-BE49-F238E27FC236}">
                <a16:creationId xmlns:a16="http://schemas.microsoft.com/office/drawing/2014/main" id="{5DA4FC6F-2EE0-CD86-C7D1-B4DB1BF8400F}"/>
              </a:ext>
            </a:extLst>
          </p:cNvPr>
          <p:cNvSpPr>
            <a:spLocks noGrp="1"/>
          </p:cNvSpPr>
          <p:nvPr>
            <p:ph sz="half" idx="1"/>
          </p:nvPr>
        </p:nvSpPr>
        <p:spPr/>
        <p:txBody>
          <a:bodyPr/>
          <a:lstStyle/>
          <a:p>
            <a:r>
              <a:rPr lang="zh-CN" altLang="en-US" dirty="0">
                <a:effectLst/>
                <a:latin typeface="Helvetica" pitchFamily="2" charset="0"/>
              </a:rPr>
              <a:t>智能无损：彻底解决以太丢包问题</a:t>
            </a:r>
          </a:p>
          <a:p>
            <a:pPr lvl="1"/>
            <a:r>
              <a:rPr lang="en-US" altLang="zh-CN" dirty="0">
                <a:effectLst/>
                <a:latin typeface="Helvetica" pitchFamily="2" charset="0"/>
              </a:rPr>
              <a:t>• </a:t>
            </a:r>
            <a:r>
              <a:rPr lang="zh-CN" altLang="en-US" dirty="0">
                <a:effectLst/>
                <a:latin typeface="Helvetica" pitchFamily="2" charset="0"/>
              </a:rPr>
              <a:t>基于</a:t>
            </a:r>
            <a:r>
              <a:rPr lang="en" altLang="zh-CN" dirty="0">
                <a:effectLst/>
                <a:latin typeface="Helvetica" pitchFamily="2" charset="0"/>
              </a:rPr>
              <a:t>AI</a:t>
            </a:r>
            <a:r>
              <a:rPr lang="zh-CN" altLang="en-US" dirty="0">
                <a:effectLst/>
                <a:latin typeface="Helvetica" pitchFamily="2" charset="0"/>
              </a:rPr>
              <a:t>算法实时感知网络流量模型，自适应调整</a:t>
            </a:r>
            <a:r>
              <a:rPr lang="en" altLang="zh-CN" dirty="0">
                <a:effectLst/>
                <a:latin typeface="Helvetica" pitchFamily="2" charset="0"/>
              </a:rPr>
              <a:t>ECN</a:t>
            </a:r>
            <a:r>
              <a:rPr lang="zh-CN" altLang="en-US" dirty="0">
                <a:effectLst/>
                <a:latin typeface="Helvetica" pitchFamily="2" charset="0"/>
              </a:rPr>
              <a:t>水线</a:t>
            </a:r>
            <a:endParaRPr lang="en-US" altLang="zh-CN" dirty="0">
              <a:effectLst/>
              <a:latin typeface="Helvetica" pitchFamily="2" charset="0"/>
            </a:endParaRPr>
          </a:p>
          <a:p>
            <a:pPr lvl="1"/>
            <a:r>
              <a:rPr lang="en" altLang="zh-CN" dirty="0">
                <a:effectLst/>
                <a:latin typeface="Helvetica" pitchFamily="2" charset="0"/>
              </a:rPr>
              <a:t>PFC deadlock free </a:t>
            </a:r>
            <a:r>
              <a:rPr lang="zh-CN" altLang="en-US" dirty="0">
                <a:effectLst/>
                <a:latin typeface="Helvetica" pitchFamily="2" charset="0"/>
              </a:rPr>
              <a:t>自动预防</a:t>
            </a:r>
            <a:r>
              <a:rPr lang="en" altLang="zh-CN" dirty="0">
                <a:effectLst/>
                <a:latin typeface="Helvetica" pitchFamily="2" charset="0"/>
              </a:rPr>
              <a:t>PFC</a:t>
            </a:r>
            <a:r>
              <a:rPr lang="zh-CN" altLang="en-US" dirty="0">
                <a:effectLst/>
                <a:latin typeface="Helvetica" pitchFamily="2" charset="0"/>
              </a:rPr>
              <a:t>死锁</a:t>
            </a:r>
          </a:p>
          <a:p>
            <a:pPr lvl="1"/>
            <a:endParaRPr lang="zh-CN" altLang="en-US" dirty="0">
              <a:effectLst/>
              <a:latin typeface="Helvetica" pitchFamily="2" charset="0"/>
            </a:endParaRPr>
          </a:p>
        </p:txBody>
      </p:sp>
      <p:sp>
        <p:nvSpPr>
          <p:cNvPr id="4" name="内容占位符 3">
            <a:extLst>
              <a:ext uri="{FF2B5EF4-FFF2-40B4-BE49-F238E27FC236}">
                <a16:creationId xmlns:a16="http://schemas.microsoft.com/office/drawing/2014/main" id="{F8BE6BC9-2467-F655-26D1-4662BC8D054A}"/>
              </a:ext>
            </a:extLst>
          </p:cNvPr>
          <p:cNvSpPr>
            <a:spLocks noGrp="1"/>
          </p:cNvSpPr>
          <p:nvPr>
            <p:ph sz="half" idx="10"/>
          </p:nvPr>
        </p:nvSpPr>
        <p:spPr/>
        <p:txBody>
          <a:bodyPr/>
          <a:lstStyle/>
          <a:p>
            <a:r>
              <a:rPr lang="zh-CN" altLang="en-US" dirty="0">
                <a:effectLst/>
                <a:latin typeface="Helvetica" pitchFamily="2" charset="0"/>
              </a:rPr>
              <a:t>全局负载分担，整体吞吐提升至</a:t>
            </a:r>
            <a:r>
              <a:rPr lang="en-US" altLang="zh-CN" dirty="0">
                <a:effectLst/>
                <a:latin typeface="Helvetica" pitchFamily="2" charset="0"/>
              </a:rPr>
              <a:t>95%+</a:t>
            </a:r>
          </a:p>
          <a:p>
            <a:pPr lvl="1">
              <a:buFont typeface="Arial" panose="020B0604020202020204" pitchFamily="34" charset="0"/>
              <a:buChar char="•"/>
            </a:pPr>
            <a:r>
              <a:rPr lang="zh-CN" altLang="en-US" dirty="0">
                <a:effectLst/>
                <a:latin typeface="Helvetica" pitchFamily="2" charset="0"/>
              </a:rPr>
              <a:t>﻿网络负载自动调优，网络利用率提升至</a:t>
            </a:r>
            <a:r>
              <a:rPr lang="en-US" altLang="zh-CN" dirty="0">
                <a:effectLst/>
                <a:latin typeface="Helvetica" pitchFamily="2" charset="0"/>
              </a:rPr>
              <a:t>95%</a:t>
            </a:r>
            <a:r>
              <a:rPr lang="zh-CN" altLang="en-US" dirty="0">
                <a:effectLst/>
                <a:latin typeface="Helvetica" pitchFamily="2" charset="0"/>
              </a:rPr>
              <a:t>以上</a:t>
            </a:r>
          </a:p>
          <a:p>
            <a:pPr lvl="1">
              <a:buFont typeface="Arial" panose="020B0604020202020204" pitchFamily="34" charset="0"/>
              <a:buChar char="•"/>
            </a:pPr>
            <a:r>
              <a:rPr lang="zh-CN" altLang="en-US" dirty="0">
                <a:effectLst/>
                <a:latin typeface="Helvetica" pitchFamily="2" charset="0"/>
              </a:rPr>
              <a:t>﻿减少尾部时延和时延抖动，集群性能提升</a:t>
            </a:r>
            <a:r>
              <a:rPr lang="en-US" altLang="zh-CN" dirty="0">
                <a:effectLst/>
                <a:latin typeface="Helvetica" pitchFamily="2" charset="0"/>
              </a:rPr>
              <a:t>20%</a:t>
            </a:r>
            <a:r>
              <a:rPr lang="zh-CN" altLang="en-US" dirty="0">
                <a:effectLst/>
                <a:latin typeface="Helvetica" pitchFamily="2" charset="0"/>
              </a:rPr>
              <a:t>以上</a:t>
            </a:r>
          </a:p>
          <a:p>
            <a:pPr lvl="1">
              <a:buFont typeface="Arial" panose="020B0604020202020204" pitchFamily="34" charset="0"/>
              <a:buChar char="•"/>
            </a:pPr>
            <a:r>
              <a:rPr lang="zh-CN" altLang="en-US" dirty="0">
                <a:effectLst/>
                <a:latin typeface="Helvetica" pitchFamily="2" charset="0"/>
              </a:rPr>
              <a:t>﻿﻿实时调优，算法能力</a:t>
            </a:r>
            <a:r>
              <a:rPr lang="en-US" altLang="zh-CN" dirty="0">
                <a:effectLst/>
                <a:latin typeface="Helvetica" pitchFamily="2" charset="0"/>
              </a:rPr>
              <a:t>8</a:t>
            </a:r>
            <a:r>
              <a:rPr lang="en" altLang="zh-CN" dirty="0">
                <a:effectLst/>
                <a:latin typeface="Helvetica" pitchFamily="2" charset="0"/>
              </a:rPr>
              <a:t>K GPU</a:t>
            </a:r>
            <a:r>
              <a:rPr lang="zh-CN" altLang="en-US" dirty="0">
                <a:effectLst/>
                <a:latin typeface="Helvetica" pitchFamily="2" charset="0"/>
              </a:rPr>
              <a:t>规模下</a:t>
            </a:r>
            <a:r>
              <a:rPr lang="en" altLang="zh-CN" dirty="0">
                <a:effectLst/>
                <a:latin typeface="Helvetica" pitchFamily="2" charset="0"/>
              </a:rPr>
              <a:t>ms</a:t>
            </a:r>
            <a:r>
              <a:rPr lang="zh-CN" altLang="en-US" dirty="0">
                <a:effectLst/>
                <a:latin typeface="Helvetica" pitchFamily="2" charset="0"/>
              </a:rPr>
              <a:t>级算路</a:t>
            </a:r>
          </a:p>
          <a:p>
            <a:endParaRPr kumimoji="1" lang="zh-CN" altLang="en-US" dirty="0"/>
          </a:p>
        </p:txBody>
      </p:sp>
      <p:pic>
        <p:nvPicPr>
          <p:cNvPr id="6" name="图片 5">
            <a:extLst>
              <a:ext uri="{FF2B5EF4-FFF2-40B4-BE49-F238E27FC236}">
                <a16:creationId xmlns:a16="http://schemas.microsoft.com/office/drawing/2014/main" id="{A55EC4E8-213C-47B7-E64C-5AF1BDB3EB4D}"/>
              </a:ext>
            </a:extLst>
          </p:cNvPr>
          <p:cNvPicPr>
            <a:picLocks noChangeAspect="1"/>
          </p:cNvPicPr>
          <p:nvPr/>
        </p:nvPicPr>
        <p:blipFill>
          <a:blip r:embed="rId2"/>
          <a:stretch>
            <a:fillRect/>
          </a:stretch>
        </p:blipFill>
        <p:spPr>
          <a:xfrm>
            <a:off x="804872" y="3670713"/>
            <a:ext cx="4483100" cy="2247900"/>
          </a:xfrm>
          <a:prstGeom prst="rect">
            <a:avLst/>
          </a:prstGeom>
        </p:spPr>
      </p:pic>
      <p:pic>
        <p:nvPicPr>
          <p:cNvPr id="7" name="图片 6">
            <a:extLst>
              <a:ext uri="{FF2B5EF4-FFF2-40B4-BE49-F238E27FC236}">
                <a16:creationId xmlns:a16="http://schemas.microsoft.com/office/drawing/2014/main" id="{F23FC043-7F98-9F59-F4EF-96DDF4D834E9}"/>
              </a:ext>
            </a:extLst>
          </p:cNvPr>
          <p:cNvPicPr>
            <a:picLocks noChangeAspect="1"/>
          </p:cNvPicPr>
          <p:nvPr/>
        </p:nvPicPr>
        <p:blipFill>
          <a:blip r:embed="rId3"/>
          <a:stretch>
            <a:fillRect/>
          </a:stretch>
        </p:blipFill>
        <p:spPr>
          <a:xfrm>
            <a:off x="6886858" y="4597813"/>
            <a:ext cx="4000500" cy="1320800"/>
          </a:xfrm>
          <a:prstGeom prst="rect">
            <a:avLst/>
          </a:prstGeom>
        </p:spPr>
      </p:pic>
    </p:spTree>
    <p:extLst>
      <p:ext uri="{BB962C8B-B14F-4D97-AF65-F5344CB8AC3E}">
        <p14:creationId xmlns:p14="http://schemas.microsoft.com/office/powerpoint/2010/main" val="3874248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22295-7926-D39E-2A5B-D981D9422E10}"/>
              </a:ext>
            </a:extLst>
          </p:cNvPr>
          <p:cNvSpPr>
            <a:spLocks noGrp="1"/>
          </p:cNvSpPr>
          <p:nvPr>
            <p:ph type="title"/>
          </p:nvPr>
        </p:nvSpPr>
        <p:spPr/>
        <p:txBody>
          <a:bodyPr/>
          <a:lstStyle/>
          <a:p>
            <a:r>
              <a:rPr lang="zh-CN" altLang="en-US" dirty="0">
                <a:effectLst/>
                <a:latin typeface="Helvetica" pitchFamily="2" charset="0"/>
              </a:rPr>
              <a:t>新一代算力平台网络：以网强算，极简无损高吞吐网络释放智能高算力</a:t>
            </a:r>
            <a:endParaRPr kumimoji="1" lang="zh-CN" altLang="en-US" dirty="0"/>
          </a:p>
        </p:txBody>
      </p:sp>
      <p:sp>
        <p:nvSpPr>
          <p:cNvPr id="3" name="内容占位符 2">
            <a:extLst>
              <a:ext uri="{FF2B5EF4-FFF2-40B4-BE49-F238E27FC236}">
                <a16:creationId xmlns:a16="http://schemas.microsoft.com/office/drawing/2014/main" id="{73F074C2-9071-379A-AD9C-9817E2D80283}"/>
              </a:ext>
            </a:extLst>
          </p:cNvPr>
          <p:cNvSpPr>
            <a:spLocks noGrp="1"/>
          </p:cNvSpPr>
          <p:nvPr>
            <p:ph sz="half" idx="1"/>
          </p:nvPr>
        </p:nvSpPr>
        <p:spPr/>
        <p:txBody>
          <a:bodyPr/>
          <a:lstStyle/>
          <a:p>
            <a:r>
              <a:rPr lang="en" altLang="zh-CN" dirty="0">
                <a:effectLst/>
                <a:latin typeface="Helvetica" pitchFamily="2" charset="0"/>
              </a:rPr>
              <a:t>AI</a:t>
            </a:r>
            <a:r>
              <a:rPr lang="zh-CN" altLang="en-US" dirty="0">
                <a:effectLst/>
                <a:latin typeface="Helvetica" pitchFamily="2" charset="0"/>
              </a:rPr>
              <a:t>全栈可视化运维，训练过程实时可视</a:t>
            </a:r>
          </a:p>
          <a:p>
            <a:r>
              <a:rPr lang="en-US" altLang="zh-CN" dirty="0">
                <a:effectLst/>
                <a:latin typeface="Helvetica" pitchFamily="2" charset="0"/>
              </a:rPr>
              <a:t>• </a:t>
            </a:r>
            <a:r>
              <a:rPr lang="zh-CN" altLang="en-US" dirty="0">
                <a:effectLst/>
                <a:latin typeface="Helvetica" pitchFamily="2" charset="0"/>
              </a:rPr>
              <a:t>任务状态实时感知，包括任务健康度、流量路径、全网吞吐、网络丢包等</a:t>
            </a:r>
          </a:p>
          <a:p>
            <a:endParaRPr kumimoji="1" lang="zh-CN" altLang="en-US" dirty="0"/>
          </a:p>
        </p:txBody>
      </p:sp>
      <p:sp>
        <p:nvSpPr>
          <p:cNvPr id="4" name="内容占位符 3">
            <a:extLst>
              <a:ext uri="{FF2B5EF4-FFF2-40B4-BE49-F238E27FC236}">
                <a16:creationId xmlns:a16="http://schemas.microsoft.com/office/drawing/2014/main" id="{BEF0CC98-AA2F-4856-7856-934DF017C9B7}"/>
              </a:ext>
            </a:extLst>
          </p:cNvPr>
          <p:cNvSpPr>
            <a:spLocks noGrp="1"/>
          </p:cNvSpPr>
          <p:nvPr>
            <p:ph sz="half" idx="10"/>
          </p:nvPr>
        </p:nvSpPr>
        <p:spPr/>
        <p:txBody>
          <a:bodyPr/>
          <a:lstStyle/>
          <a:p>
            <a:endParaRPr kumimoji="1" lang="zh-CN" altLang="en-US"/>
          </a:p>
        </p:txBody>
      </p:sp>
    </p:spTree>
    <p:extLst>
      <p:ext uri="{BB962C8B-B14F-4D97-AF65-F5344CB8AC3E}">
        <p14:creationId xmlns:p14="http://schemas.microsoft.com/office/powerpoint/2010/main" val="54100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B5F5D-1C91-53FE-D60C-8E9EA2D4A7F0}"/>
              </a:ext>
            </a:extLst>
          </p:cNvPr>
          <p:cNvSpPr>
            <a:spLocks noGrp="1"/>
          </p:cNvSpPr>
          <p:nvPr>
            <p:ph type="title"/>
          </p:nvPr>
        </p:nvSpPr>
        <p:spPr/>
        <p:txBody>
          <a:bodyPr/>
          <a:lstStyle/>
          <a:p>
            <a:r>
              <a:rPr lang="zh-CN" altLang="en-US" dirty="0">
                <a:effectLst/>
                <a:latin typeface="Helvetica" pitchFamily="2" charset="0"/>
              </a:rPr>
              <a:t>大带宽：单卡</a:t>
            </a:r>
            <a:r>
              <a:rPr lang="en" altLang="zh-CN" dirty="0" err="1">
                <a:effectLst/>
                <a:latin typeface="Helvetica" pitchFamily="2" charset="0"/>
              </a:rPr>
              <a:t>AlIReduce</a:t>
            </a:r>
            <a:r>
              <a:rPr lang="zh-CN" altLang="en-US" dirty="0">
                <a:effectLst/>
                <a:latin typeface="Helvetica" pitchFamily="2" charset="0"/>
              </a:rPr>
              <a:t>带宽</a:t>
            </a:r>
            <a:r>
              <a:rPr lang="en-US" altLang="zh-CN" dirty="0">
                <a:effectLst/>
                <a:latin typeface="Helvetica" pitchFamily="2" charset="0"/>
              </a:rPr>
              <a:t>20</a:t>
            </a:r>
            <a:r>
              <a:rPr lang="en" altLang="zh-CN" dirty="0">
                <a:effectLst/>
                <a:latin typeface="Helvetica" pitchFamily="2" charset="0"/>
              </a:rPr>
              <a:t>GB/S</a:t>
            </a:r>
            <a:r>
              <a:rPr lang="zh-CN" altLang="en" dirty="0">
                <a:effectLst/>
                <a:latin typeface="Helvetica" pitchFamily="2" charset="0"/>
              </a:rPr>
              <a:t>，</a:t>
            </a:r>
            <a:r>
              <a:rPr lang="zh-CN" altLang="en-US" dirty="0">
                <a:effectLst/>
                <a:latin typeface="Helvetica" pitchFamily="2" charset="0"/>
              </a:rPr>
              <a:t>单端口</a:t>
            </a:r>
            <a:r>
              <a:rPr lang="en-US" altLang="zh-CN" dirty="0">
                <a:effectLst/>
                <a:latin typeface="Helvetica" pitchFamily="2" charset="0"/>
              </a:rPr>
              <a:t>200</a:t>
            </a:r>
            <a:r>
              <a:rPr lang="en" altLang="zh-CN" dirty="0">
                <a:effectLst/>
                <a:latin typeface="Helvetica" pitchFamily="2" charset="0"/>
              </a:rPr>
              <a:t>G</a:t>
            </a:r>
            <a:r>
              <a:rPr lang="zh-CN" altLang="en-US" dirty="0">
                <a:effectLst/>
                <a:latin typeface="Helvetica" pitchFamily="2" charset="0"/>
              </a:rPr>
              <a:t>是最低带宽</a:t>
            </a:r>
            <a:endParaRPr kumimoji="1" lang="zh-CN" altLang="en-US" dirty="0"/>
          </a:p>
        </p:txBody>
      </p:sp>
      <p:sp>
        <p:nvSpPr>
          <p:cNvPr id="3" name="内容占位符 2">
            <a:extLst>
              <a:ext uri="{FF2B5EF4-FFF2-40B4-BE49-F238E27FC236}">
                <a16:creationId xmlns:a16="http://schemas.microsoft.com/office/drawing/2014/main" id="{F0E96C75-BAE7-5517-AEE6-2C7344CA7B16}"/>
              </a:ext>
            </a:extLst>
          </p:cNvPr>
          <p:cNvSpPr>
            <a:spLocks noGrp="1"/>
          </p:cNvSpPr>
          <p:nvPr>
            <p:ph sz="half" idx="1"/>
          </p:nvPr>
        </p:nvSpPr>
        <p:spPr/>
        <p:txBody>
          <a:bodyPr/>
          <a:lstStyle/>
          <a:p>
            <a:r>
              <a:rPr lang="zh-CN" altLang="en-US" dirty="0">
                <a:effectLst/>
                <a:latin typeface="Helvetica" pitchFamily="2" charset="0"/>
              </a:rPr>
              <a:t>单服务器接入带宽</a:t>
            </a:r>
            <a:br>
              <a:rPr lang="zh-CN" altLang="en-US" dirty="0">
                <a:effectLst/>
                <a:latin typeface="Helvetica" pitchFamily="2" charset="0"/>
              </a:rPr>
            </a:br>
            <a:r>
              <a:rPr lang="en-US" altLang="zh-CN" dirty="0">
                <a:effectLst/>
                <a:latin typeface="Helvetica" pitchFamily="2" charset="0"/>
              </a:rPr>
              <a:t>50</a:t>
            </a:r>
            <a:r>
              <a:rPr lang="en" altLang="zh-CN" dirty="0">
                <a:effectLst/>
                <a:latin typeface="Helvetica" pitchFamily="2" charset="0"/>
              </a:rPr>
              <a:t>G = 2*25GE</a:t>
            </a:r>
          </a:p>
          <a:p>
            <a:endParaRPr kumimoji="1" lang="zh-CN" altLang="en-US" dirty="0"/>
          </a:p>
        </p:txBody>
      </p:sp>
      <p:sp>
        <p:nvSpPr>
          <p:cNvPr id="4" name="内容占位符 3">
            <a:extLst>
              <a:ext uri="{FF2B5EF4-FFF2-40B4-BE49-F238E27FC236}">
                <a16:creationId xmlns:a16="http://schemas.microsoft.com/office/drawing/2014/main" id="{393BC19F-D21F-8183-C87F-05BC492B5F9F}"/>
              </a:ext>
            </a:extLst>
          </p:cNvPr>
          <p:cNvSpPr>
            <a:spLocks noGrp="1"/>
          </p:cNvSpPr>
          <p:nvPr>
            <p:ph sz="half" idx="10"/>
          </p:nvPr>
        </p:nvSpPr>
        <p:spPr/>
        <p:txBody>
          <a:bodyPr/>
          <a:lstStyle/>
          <a:p>
            <a:r>
              <a:rPr lang="zh-CN" altLang="en-US" dirty="0">
                <a:effectLst/>
                <a:latin typeface="Helvetica" pitchFamily="2" charset="0"/>
              </a:rPr>
              <a:t>单服务器接入带宽 </a:t>
            </a:r>
            <a:r>
              <a:rPr lang="en-US" altLang="zh-CN" dirty="0">
                <a:effectLst/>
                <a:latin typeface="Helvetica" pitchFamily="2" charset="0"/>
              </a:rPr>
              <a:t>1.6</a:t>
            </a:r>
            <a:r>
              <a:rPr lang="en" altLang="zh-CN" dirty="0">
                <a:effectLst/>
                <a:latin typeface="Helvetica" pitchFamily="2" charset="0"/>
              </a:rPr>
              <a:t>T~3.2T</a:t>
            </a:r>
            <a:br>
              <a:rPr lang="en" altLang="zh-CN" dirty="0">
                <a:effectLst/>
                <a:latin typeface="Helvetica" pitchFamily="2" charset="0"/>
              </a:rPr>
            </a:br>
            <a:r>
              <a:rPr lang="en" altLang="zh-CN" dirty="0">
                <a:effectLst/>
                <a:latin typeface="Helvetica" pitchFamily="2" charset="0"/>
              </a:rPr>
              <a:t>2*25G + 2*100G + 8*200G or 8*400G</a:t>
            </a:r>
          </a:p>
          <a:p>
            <a:endParaRPr kumimoji="1" lang="zh-CN" altLang="en-US" dirty="0"/>
          </a:p>
        </p:txBody>
      </p:sp>
      <p:pic>
        <p:nvPicPr>
          <p:cNvPr id="5" name="图片 4">
            <a:extLst>
              <a:ext uri="{FF2B5EF4-FFF2-40B4-BE49-F238E27FC236}">
                <a16:creationId xmlns:a16="http://schemas.microsoft.com/office/drawing/2014/main" id="{4F4DE64F-9FEA-7D61-0889-19772D137E0C}"/>
              </a:ext>
            </a:extLst>
          </p:cNvPr>
          <p:cNvPicPr>
            <a:picLocks noChangeAspect="1"/>
          </p:cNvPicPr>
          <p:nvPr/>
        </p:nvPicPr>
        <p:blipFill>
          <a:blip r:embed="rId2"/>
          <a:stretch>
            <a:fillRect/>
          </a:stretch>
        </p:blipFill>
        <p:spPr>
          <a:xfrm>
            <a:off x="2123455" y="2627864"/>
            <a:ext cx="7772400" cy="3541093"/>
          </a:xfrm>
          <a:prstGeom prst="rect">
            <a:avLst/>
          </a:prstGeom>
        </p:spPr>
      </p:pic>
    </p:spTree>
    <p:extLst>
      <p:ext uri="{BB962C8B-B14F-4D97-AF65-F5344CB8AC3E}">
        <p14:creationId xmlns:p14="http://schemas.microsoft.com/office/powerpoint/2010/main" val="175188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ED3C57E-9016-859E-03DA-53C78973E705}"/>
              </a:ext>
            </a:extLst>
          </p:cNvPr>
          <p:cNvSpPr>
            <a:spLocks noGrp="1"/>
          </p:cNvSpPr>
          <p:nvPr>
            <p:ph type="title"/>
          </p:nvPr>
        </p:nvSpPr>
        <p:spPr/>
        <p:txBody>
          <a:bodyPr/>
          <a:lstStyle/>
          <a:p>
            <a:r>
              <a:rPr lang="zh-CN" altLang="en-US" dirty="0">
                <a:effectLst/>
                <a:latin typeface="Helvetica" pitchFamily="2" charset="0"/>
              </a:rPr>
              <a:t>无收敛：二层</a:t>
            </a:r>
            <a:r>
              <a:rPr lang="en" altLang="zh-CN" dirty="0">
                <a:effectLst/>
                <a:latin typeface="Helvetica" pitchFamily="2" charset="0"/>
              </a:rPr>
              <a:t>CLOS</a:t>
            </a:r>
            <a:r>
              <a:rPr lang="zh-CN" altLang="en-US" dirty="0">
                <a:effectLst/>
                <a:latin typeface="Helvetica" pitchFamily="2" charset="0"/>
              </a:rPr>
              <a:t>无阻塞算力平台网络，构建集群内互通高速</a:t>
            </a:r>
            <a:endParaRPr lang="zh-CN" altLang="en-US" dirty="0"/>
          </a:p>
        </p:txBody>
      </p:sp>
      <p:sp>
        <p:nvSpPr>
          <p:cNvPr id="8" name="内容占位符 7">
            <a:extLst>
              <a:ext uri="{FF2B5EF4-FFF2-40B4-BE49-F238E27FC236}">
                <a16:creationId xmlns:a16="http://schemas.microsoft.com/office/drawing/2014/main" id="{90FBD890-AF31-CE2A-E985-75ABD1B52378}"/>
              </a:ext>
            </a:extLst>
          </p:cNvPr>
          <p:cNvSpPr>
            <a:spLocks noGrp="1"/>
          </p:cNvSpPr>
          <p:nvPr>
            <p:ph sz="half" idx="1"/>
          </p:nvPr>
        </p:nvSpPr>
        <p:spPr/>
        <p:txBody>
          <a:bodyPr/>
          <a:lstStyle/>
          <a:p>
            <a:r>
              <a:rPr lang="zh-CN" altLang="en-US" dirty="0">
                <a:effectLst/>
                <a:latin typeface="Helvetica" pitchFamily="2" charset="0"/>
              </a:rPr>
              <a:t>传统云网络下行和上行带宽比</a:t>
            </a:r>
            <a:r>
              <a:rPr lang="en-US" altLang="zh-CN" dirty="0">
                <a:effectLst/>
                <a:latin typeface="Helvetica" pitchFamily="2" charset="0"/>
              </a:rPr>
              <a:t>2:1 </a:t>
            </a:r>
            <a:r>
              <a:rPr lang="zh-CN" altLang="en-US" dirty="0">
                <a:effectLst/>
                <a:latin typeface="Helvetica" pitchFamily="2" charset="0"/>
              </a:rPr>
              <a:t>收敛</a:t>
            </a:r>
            <a:endParaRPr lang="en-US" altLang="zh-CN" dirty="0">
              <a:effectLst/>
              <a:latin typeface="Helvetica" pitchFamily="2" charset="0"/>
            </a:endParaRPr>
          </a:p>
          <a:p>
            <a:endParaRPr lang="en-US" altLang="zh-CN" dirty="0">
              <a:latin typeface="Helvetica" pitchFamily="2" charset="0"/>
            </a:endParaRPr>
          </a:p>
          <a:p>
            <a:r>
              <a:rPr lang="zh-CN" altLang="en-US" dirty="0">
                <a:effectLst/>
                <a:latin typeface="Helvetica" pitchFamily="2" charset="0"/>
              </a:rPr>
              <a:t>收敛比</a:t>
            </a:r>
            <a:r>
              <a:rPr lang="en-US" altLang="zh-CN" dirty="0">
                <a:effectLst/>
                <a:latin typeface="Helvetica" pitchFamily="2" charset="0"/>
              </a:rPr>
              <a:t>=</a:t>
            </a:r>
            <a:r>
              <a:rPr lang="zh-CN" altLang="en-US" dirty="0">
                <a:effectLst/>
                <a:latin typeface="Helvetica" pitchFamily="2" charset="0"/>
              </a:rPr>
              <a:t>交换机的接入带宽：交换机的出口带宽</a:t>
            </a:r>
          </a:p>
          <a:p>
            <a:r>
              <a:rPr lang="zh-CN" altLang="en-US" dirty="0">
                <a:effectLst/>
                <a:latin typeface="Helvetica" pitchFamily="2" charset="0"/>
              </a:rPr>
              <a:t>根据云网络业务随机性和统计复用原理，在不同场景下设计不同收敛比</a:t>
            </a:r>
          </a:p>
          <a:p>
            <a:pPr>
              <a:buFont typeface="Arial" panose="020B0604020202020204" pitchFamily="34" charset="0"/>
              <a:buChar char="•"/>
            </a:pPr>
            <a:r>
              <a:rPr lang="zh-CN" altLang="en-US" dirty="0">
                <a:effectLst/>
                <a:latin typeface="Helvetica" pitchFamily="2" charset="0"/>
              </a:rPr>
              <a:t>﻿公有云</a:t>
            </a:r>
            <a:r>
              <a:rPr lang="en" altLang="zh-CN" dirty="0" err="1">
                <a:effectLst/>
                <a:latin typeface="Helvetica" pitchFamily="2" charset="0"/>
              </a:rPr>
              <a:t>laaS</a:t>
            </a:r>
            <a:r>
              <a:rPr lang="zh-CN" altLang="en-US" dirty="0">
                <a:effectLst/>
                <a:latin typeface="Helvetica" pitchFamily="2" charset="0"/>
              </a:rPr>
              <a:t>场景，一般收敛比为 </a:t>
            </a:r>
            <a:r>
              <a:rPr lang="en-US" altLang="zh-CN" dirty="0">
                <a:effectLst/>
                <a:latin typeface="Helvetica" pitchFamily="2" charset="0"/>
              </a:rPr>
              <a:t>2:1</a:t>
            </a:r>
            <a:r>
              <a:rPr lang="zh-CN" altLang="en-US" dirty="0">
                <a:effectLst/>
                <a:latin typeface="Helvetica" pitchFamily="2" charset="0"/>
              </a:rPr>
              <a:t>；</a:t>
            </a:r>
          </a:p>
          <a:p>
            <a:pPr>
              <a:buFont typeface="Arial" panose="020B0604020202020204" pitchFamily="34" charset="0"/>
              <a:buChar char="•"/>
            </a:pPr>
            <a:r>
              <a:rPr lang="zh-CN" altLang="en-US" dirty="0">
                <a:effectLst/>
                <a:latin typeface="Helvetica" pitchFamily="2" charset="0"/>
              </a:rPr>
              <a:t>﻿﻿边缘云，</a:t>
            </a:r>
            <a:r>
              <a:rPr lang="en" altLang="zh-CN" dirty="0">
                <a:effectLst/>
                <a:latin typeface="Helvetica" pitchFamily="2" charset="0"/>
              </a:rPr>
              <a:t>CDN</a:t>
            </a:r>
            <a:r>
              <a:rPr lang="zh-CN" altLang="en-US" dirty="0">
                <a:effectLst/>
                <a:latin typeface="Helvetica" pitchFamily="2" charset="0"/>
              </a:rPr>
              <a:t>等融合视频网络场景，一般可以做到 </a:t>
            </a:r>
            <a:r>
              <a:rPr lang="en-US" altLang="zh-CN" dirty="0">
                <a:effectLst/>
                <a:latin typeface="Helvetica" pitchFamily="2" charset="0"/>
              </a:rPr>
              <a:t>3:1</a:t>
            </a:r>
          </a:p>
          <a:p>
            <a:endParaRPr lang="zh-CN" altLang="en-US" dirty="0">
              <a:effectLst/>
              <a:latin typeface="Helvetica" pitchFamily="2" charset="0"/>
            </a:endParaRPr>
          </a:p>
          <a:p>
            <a:endParaRPr lang="zh-CN" altLang="en-US" dirty="0"/>
          </a:p>
        </p:txBody>
      </p:sp>
      <p:sp>
        <p:nvSpPr>
          <p:cNvPr id="9" name="内容占位符 8">
            <a:extLst>
              <a:ext uri="{FF2B5EF4-FFF2-40B4-BE49-F238E27FC236}">
                <a16:creationId xmlns:a16="http://schemas.microsoft.com/office/drawing/2014/main" id="{A5A23478-C316-6160-9B51-66BC57070F0C}"/>
              </a:ext>
            </a:extLst>
          </p:cNvPr>
          <p:cNvSpPr>
            <a:spLocks noGrp="1"/>
          </p:cNvSpPr>
          <p:nvPr>
            <p:ph sz="half" idx="10"/>
          </p:nvPr>
        </p:nvSpPr>
        <p:spPr/>
        <p:txBody>
          <a:bodyPr/>
          <a:lstStyle/>
          <a:p>
            <a:r>
              <a:rPr lang="zh-CN" altLang="en-US" dirty="0">
                <a:effectLst/>
                <a:latin typeface="Helvetica" pitchFamily="2" charset="0"/>
              </a:rPr>
              <a:t>集群网络下行和上行带宽比</a:t>
            </a:r>
            <a:r>
              <a:rPr lang="en-US" altLang="zh-CN" dirty="0">
                <a:effectLst/>
                <a:latin typeface="Helvetica" pitchFamily="2" charset="0"/>
              </a:rPr>
              <a:t>1:1</a:t>
            </a:r>
            <a:r>
              <a:rPr lang="zh-CN" altLang="en-US" dirty="0">
                <a:effectLst/>
                <a:latin typeface="Helvetica" pitchFamily="2" charset="0"/>
              </a:rPr>
              <a:t>无收敛</a:t>
            </a:r>
          </a:p>
          <a:p>
            <a:endParaRPr lang="en-US" altLang="zh-CN" dirty="0"/>
          </a:p>
          <a:p>
            <a:endParaRPr lang="en-US" altLang="zh-CN" dirty="0"/>
          </a:p>
          <a:p>
            <a:endParaRPr lang="en-US" altLang="zh-CN" dirty="0"/>
          </a:p>
          <a:p>
            <a:pPr>
              <a:buFont typeface="+mj-lt"/>
              <a:buAutoNum type="arabicPeriod"/>
            </a:pPr>
            <a:r>
              <a:rPr lang="zh-CN" altLang="en-US" dirty="0">
                <a:effectLst/>
                <a:latin typeface="Helvetica" pitchFamily="2" charset="0"/>
              </a:rPr>
              <a:t>﻿﻿服务器端口数和带宽决定</a:t>
            </a:r>
            <a:r>
              <a:rPr lang="en" altLang="zh-CN" dirty="0">
                <a:effectLst/>
                <a:latin typeface="Helvetica" pitchFamily="2" charset="0"/>
              </a:rPr>
              <a:t>Leaf</a:t>
            </a:r>
            <a:r>
              <a:rPr lang="zh-CN" altLang="en-US" dirty="0">
                <a:effectLst/>
                <a:latin typeface="Helvetica" pitchFamily="2" charset="0"/>
              </a:rPr>
              <a:t>下行口带宽和数量</a:t>
            </a:r>
          </a:p>
          <a:p>
            <a:pPr>
              <a:buFont typeface="+mj-lt"/>
              <a:buAutoNum type="arabicPeriod"/>
            </a:pPr>
            <a:r>
              <a:rPr lang="zh-CN" altLang="en-US" dirty="0">
                <a:effectLst/>
                <a:latin typeface="Helvetica" pitchFamily="2" charset="0"/>
              </a:rPr>
              <a:t>﻿﻿</a:t>
            </a:r>
            <a:r>
              <a:rPr lang="en" altLang="zh-CN" dirty="0">
                <a:effectLst/>
                <a:latin typeface="Helvetica" pitchFamily="2" charset="0"/>
              </a:rPr>
              <a:t>Leaf</a:t>
            </a:r>
            <a:r>
              <a:rPr lang="zh-CN" altLang="en-US" dirty="0">
                <a:effectLst/>
                <a:latin typeface="Helvetica" pitchFamily="2" charset="0"/>
              </a:rPr>
              <a:t>上行口数量決定</a:t>
            </a:r>
            <a:r>
              <a:rPr lang="en" altLang="zh-CN" dirty="0">
                <a:effectLst/>
                <a:latin typeface="Helvetica" pitchFamily="2" charset="0"/>
              </a:rPr>
              <a:t>Spine</a:t>
            </a:r>
            <a:r>
              <a:rPr lang="zh-CN" altLang="en-US" dirty="0">
                <a:effectLst/>
                <a:latin typeface="Helvetica" pitchFamily="2" charset="0"/>
              </a:rPr>
              <a:t>的数量</a:t>
            </a:r>
          </a:p>
          <a:p>
            <a:pPr>
              <a:buFont typeface="+mj-lt"/>
              <a:buAutoNum type="arabicPeriod"/>
            </a:pPr>
            <a:r>
              <a:rPr lang="zh-CN" altLang="en-US" dirty="0">
                <a:effectLst/>
                <a:latin typeface="Helvetica" pitchFamily="2" charset="0"/>
              </a:rPr>
              <a:t>﻿﻿</a:t>
            </a:r>
            <a:r>
              <a:rPr lang="en" altLang="zh-CN" dirty="0">
                <a:effectLst/>
                <a:latin typeface="Helvetica" pitchFamily="2" charset="0"/>
              </a:rPr>
              <a:t>Spine</a:t>
            </a:r>
            <a:r>
              <a:rPr lang="zh-CN" altLang="en-US" dirty="0">
                <a:effectLst/>
                <a:latin typeface="Helvetica" pitchFamily="2" charset="0"/>
              </a:rPr>
              <a:t>的下行口的数量決定</a:t>
            </a:r>
            <a:r>
              <a:rPr lang="en" altLang="zh-CN" dirty="0">
                <a:effectLst/>
                <a:latin typeface="Helvetica" pitchFamily="2" charset="0"/>
              </a:rPr>
              <a:t>Leaf</a:t>
            </a:r>
            <a:r>
              <a:rPr lang="zh-CN" altLang="en-US" dirty="0">
                <a:effectLst/>
                <a:latin typeface="Helvetica" pitchFamily="2" charset="0"/>
              </a:rPr>
              <a:t>的数量・</a:t>
            </a:r>
          </a:p>
          <a:p>
            <a:r>
              <a:rPr lang="en-US" altLang="zh-CN" dirty="0">
                <a:effectLst/>
                <a:latin typeface="Helvetica" pitchFamily="2" charset="0"/>
              </a:rPr>
              <a:t>• </a:t>
            </a:r>
            <a:r>
              <a:rPr lang="en" altLang="zh-CN" dirty="0">
                <a:effectLst/>
                <a:latin typeface="Helvetica" pitchFamily="2" charset="0"/>
              </a:rPr>
              <a:t>Leaf</a:t>
            </a:r>
            <a:r>
              <a:rPr lang="zh-CN" altLang="en-US" dirty="0">
                <a:effectLst/>
                <a:latin typeface="Helvetica" pitchFamily="2" charset="0"/>
              </a:rPr>
              <a:t>的数量*每个</a:t>
            </a:r>
            <a:r>
              <a:rPr lang="en" altLang="zh-CN" dirty="0">
                <a:effectLst/>
                <a:latin typeface="Helvetica" pitchFamily="2" charset="0"/>
              </a:rPr>
              <a:t>Leaf</a:t>
            </a:r>
            <a:r>
              <a:rPr lang="zh-CN" altLang="en-US" dirty="0">
                <a:effectLst/>
                <a:latin typeface="Helvetica" pitchFamily="2" charset="0"/>
              </a:rPr>
              <a:t>下行口的数量</a:t>
            </a:r>
          </a:p>
          <a:p>
            <a:r>
              <a:rPr lang="en-US" altLang="zh-CN" dirty="0">
                <a:effectLst/>
                <a:latin typeface="Helvetica" pitchFamily="2" charset="0"/>
              </a:rPr>
              <a:t>=</a:t>
            </a:r>
            <a:r>
              <a:rPr lang="zh-CN" altLang="en-US" dirty="0">
                <a:effectLst/>
                <a:latin typeface="Helvetica" pitchFamily="2" charset="0"/>
              </a:rPr>
              <a:t>总接入端口数</a:t>
            </a:r>
          </a:p>
          <a:p>
            <a:r>
              <a:rPr lang="en-US" altLang="zh-CN" dirty="0">
                <a:effectLst/>
                <a:latin typeface="Helvetica" pitchFamily="2" charset="0"/>
              </a:rPr>
              <a:t>=</a:t>
            </a:r>
            <a:r>
              <a:rPr lang="zh-CN" altLang="en-US" dirty="0">
                <a:effectLst/>
                <a:latin typeface="Helvetica" pitchFamily="2" charset="0"/>
              </a:rPr>
              <a:t>总接入</a:t>
            </a:r>
            <a:r>
              <a:rPr lang="en" altLang="zh-CN" dirty="0">
                <a:effectLst/>
                <a:latin typeface="Helvetica" pitchFamily="2" charset="0"/>
              </a:rPr>
              <a:t>GPU</a:t>
            </a:r>
            <a:r>
              <a:rPr lang="zh-CN" altLang="en-US" dirty="0">
                <a:effectLst/>
                <a:latin typeface="Helvetica" pitchFamily="2" charset="0"/>
              </a:rPr>
              <a:t>卡数</a:t>
            </a:r>
            <a:r>
              <a:rPr lang="en-US" altLang="zh-CN" dirty="0">
                <a:effectLst/>
                <a:latin typeface="Helvetica" pitchFamily="2" charset="0"/>
              </a:rPr>
              <a:t>/2</a:t>
            </a:r>
          </a:p>
          <a:p>
            <a:endParaRPr lang="zh-CN" altLang="en-US" dirty="0"/>
          </a:p>
        </p:txBody>
      </p:sp>
      <p:sp>
        <p:nvSpPr>
          <p:cNvPr id="11" name="文本框 10">
            <a:extLst>
              <a:ext uri="{FF2B5EF4-FFF2-40B4-BE49-F238E27FC236}">
                <a16:creationId xmlns:a16="http://schemas.microsoft.com/office/drawing/2014/main" id="{16142A22-F4F6-357A-83E6-F5ED7880DA85}"/>
              </a:ext>
            </a:extLst>
          </p:cNvPr>
          <p:cNvSpPr txBox="1"/>
          <p:nvPr/>
        </p:nvSpPr>
        <p:spPr>
          <a:xfrm>
            <a:off x="9369630" y="1834139"/>
            <a:ext cx="2951017" cy="646331"/>
          </a:xfrm>
          <a:prstGeom prst="rect">
            <a:avLst/>
          </a:prstGeom>
          <a:noFill/>
        </p:spPr>
        <p:txBody>
          <a:bodyPr wrap="square">
            <a:spAutoFit/>
          </a:bodyPr>
          <a:lstStyle/>
          <a:p>
            <a:r>
              <a:rPr lang="zh-CN" altLang="en-US" dirty="0">
                <a:effectLst/>
                <a:latin typeface="Helvetica" pitchFamily="2" charset="0"/>
              </a:rPr>
              <a:t>这里</a:t>
            </a:r>
            <a:r>
              <a:rPr lang="en-US" altLang="zh-CN" dirty="0">
                <a:effectLst/>
                <a:latin typeface="Helvetica" pitchFamily="2" charset="0"/>
              </a:rPr>
              <a:t>1:1</a:t>
            </a:r>
            <a:r>
              <a:rPr lang="zh-CN" altLang="en-US" dirty="0">
                <a:effectLst/>
                <a:latin typeface="Helvetica" pitchFamily="2" charset="0"/>
              </a:rPr>
              <a:t>主要指参数面，业务面等是否有必要</a:t>
            </a:r>
            <a:r>
              <a:rPr lang="en-US" altLang="zh-CN" dirty="0">
                <a:effectLst/>
                <a:latin typeface="Helvetica" pitchFamily="2" charset="0"/>
              </a:rPr>
              <a:t>1:1</a:t>
            </a:r>
            <a:r>
              <a:rPr lang="zh-CN" altLang="en-US" dirty="0">
                <a:effectLst/>
                <a:latin typeface="Helvetica" pitchFamily="2" charset="0"/>
              </a:rPr>
              <a:t>呢？</a:t>
            </a:r>
          </a:p>
        </p:txBody>
      </p:sp>
      <p:pic>
        <p:nvPicPr>
          <p:cNvPr id="12" name="图片 11">
            <a:extLst>
              <a:ext uri="{FF2B5EF4-FFF2-40B4-BE49-F238E27FC236}">
                <a16:creationId xmlns:a16="http://schemas.microsoft.com/office/drawing/2014/main" id="{90DBC879-22F7-1C13-73C0-20E8D1941569}"/>
              </a:ext>
            </a:extLst>
          </p:cNvPr>
          <p:cNvPicPr>
            <a:picLocks noChangeAspect="1"/>
          </p:cNvPicPr>
          <p:nvPr/>
        </p:nvPicPr>
        <p:blipFill>
          <a:blip r:embed="rId2"/>
          <a:stretch>
            <a:fillRect/>
          </a:stretch>
        </p:blipFill>
        <p:spPr>
          <a:xfrm>
            <a:off x="466838" y="2796311"/>
            <a:ext cx="6299200" cy="3517900"/>
          </a:xfrm>
          <a:prstGeom prst="rect">
            <a:avLst/>
          </a:prstGeom>
        </p:spPr>
      </p:pic>
      <p:pic>
        <p:nvPicPr>
          <p:cNvPr id="13" name="图片 12">
            <a:extLst>
              <a:ext uri="{FF2B5EF4-FFF2-40B4-BE49-F238E27FC236}">
                <a16:creationId xmlns:a16="http://schemas.microsoft.com/office/drawing/2014/main" id="{486F44E0-B358-1B7F-4BC3-FA527D1FB797}"/>
              </a:ext>
            </a:extLst>
          </p:cNvPr>
          <p:cNvPicPr>
            <a:picLocks noChangeAspect="1"/>
          </p:cNvPicPr>
          <p:nvPr/>
        </p:nvPicPr>
        <p:blipFill>
          <a:blip r:embed="rId3"/>
          <a:stretch>
            <a:fillRect/>
          </a:stretch>
        </p:blipFill>
        <p:spPr>
          <a:xfrm>
            <a:off x="5851730" y="1371946"/>
            <a:ext cx="7035800" cy="5168900"/>
          </a:xfrm>
          <a:prstGeom prst="rect">
            <a:avLst/>
          </a:prstGeom>
        </p:spPr>
      </p:pic>
    </p:spTree>
    <p:extLst>
      <p:ext uri="{BB962C8B-B14F-4D97-AF65-F5344CB8AC3E}">
        <p14:creationId xmlns:p14="http://schemas.microsoft.com/office/powerpoint/2010/main" val="2636003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8FDB5-1E56-D418-6490-B80374E568F0}"/>
              </a:ext>
            </a:extLst>
          </p:cNvPr>
          <p:cNvSpPr>
            <a:spLocks noGrp="1"/>
          </p:cNvSpPr>
          <p:nvPr>
            <p:ph type="title"/>
          </p:nvPr>
        </p:nvSpPr>
        <p:spPr/>
        <p:txBody>
          <a:bodyPr/>
          <a:lstStyle/>
          <a:p>
            <a:r>
              <a:rPr lang="zh-CN" altLang="en-US" dirty="0">
                <a:effectLst/>
                <a:latin typeface="Helvetica" pitchFamily="2" charset="0"/>
              </a:rPr>
              <a:t>易扩展：</a:t>
            </a:r>
            <a:r>
              <a:rPr lang="en" altLang="zh-CN" dirty="0">
                <a:effectLst/>
                <a:latin typeface="Helvetica" pitchFamily="2" charset="0"/>
              </a:rPr>
              <a:t>RoCE</a:t>
            </a:r>
            <a:r>
              <a:rPr lang="zh-CN" altLang="en-US" dirty="0">
                <a:effectLst/>
                <a:latin typeface="Helvetica" pitchFamily="2" charset="0"/>
              </a:rPr>
              <a:t>组网高扩展性，支持万卡算力集群</a:t>
            </a:r>
            <a:r>
              <a:rPr lang="en-US" altLang="zh-CN" dirty="0">
                <a:effectLst/>
                <a:latin typeface="Helvetica" pitchFamily="2" charset="0"/>
              </a:rPr>
              <a:t>2</a:t>
            </a:r>
            <a:r>
              <a:rPr lang="en" altLang="zh-CN" dirty="0">
                <a:effectLst/>
                <a:latin typeface="Helvetica" pitchFamily="2" charset="0"/>
              </a:rPr>
              <a:t>KM</a:t>
            </a:r>
            <a:r>
              <a:rPr lang="zh-CN" altLang="en-US" dirty="0">
                <a:effectLst/>
                <a:latin typeface="Helvetica" pitchFamily="2" charset="0"/>
              </a:rPr>
              <a:t>园区拉远</a:t>
            </a:r>
            <a:endParaRPr kumimoji="1" lang="zh-CN" altLang="en-US" dirty="0"/>
          </a:p>
        </p:txBody>
      </p:sp>
      <p:sp>
        <p:nvSpPr>
          <p:cNvPr id="3" name="内容占位符 2">
            <a:extLst>
              <a:ext uri="{FF2B5EF4-FFF2-40B4-BE49-F238E27FC236}">
                <a16:creationId xmlns:a16="http://schemas.microsoft.com/office/drawing/2014/main" id="{361B380C-C8AF-96F1-F43D-559870EB12EC}"/>
              </a:ext>
            </a:extLst>
          </p:cNvPr>
          <p:cNvSpPr>
            <a:spLocks noGrp="1"/>
          </p:cNvSpPr>
          <p:nvPr>
            <p:ph sz="half" idx="1"/>
          </p:nvPr>
        </p:nvSpPr>
        <p:spPr/>
        <p:txBody>
          <a:bodyPr/>
          <a:lstStyle/>
          <a:p>
            <a:r>
              <a:rPr lang="zh-CN" altLang="en-US" dirty="0">
                <a:effectLst/>
                <a:latin typeface="Helvetica" pitchFamily="2" charset="0"/>
              </a:rPr>
              <a:t>同园区跨机楼扩容（支持</a:t>
            </a:r>
            <a:r>
              <a:rPr lang="en-US" altLang="zh-CN" dirty="0">
                <a:effectLst/>
                <a:latin typeface="Helvetica" pitchFamily="2" charset="0"/>
              </a:rPr>
              <a:t>2</a:t>
            </a:r>
            <a:r>
              <a:rPr lang="en" altLang="zh-CN" dirty="0">
                <a:effectLst/>
                <a:latin typeface="Helvetica" pitchFamily="2" charset="0"/>
              </a:rPr>
              <a:t>KM</a:t>
            </a:r>
            <a:r>
              <a:rPr lang="zh-CN" altLang="en-US" dirty="0">
                <a:effectLst/>
                <a:latin typeface="Helvetica" pitchFamily="2" charset="0"/>
              </a:rPr>
              <a:t>拉远部署）</a:t>
            </a:r>
          </a:p>
          <a:p>
            <a:r>
              <a:rPr lang="zh-CN" altLang="en-US" dirty="0">
                <a:effectLst/>
                <a:latin typeface="Helvetica" pitchFamily="2" charset="0"/>
              </a:rPr>
              <a:t>大型智算中心建设难点：</a:t>
            </a:r>
          </a:p>
          <a:p>
            <a:pPr>
              <a:buFont typeface="+mj-lt"/>
              <a:buAutoNum type="arabicPeriod"/>
            </a:pPr>
            <a:r>
              <a:rPr lang="zh-CN" altLang="en-US" dirty="0">
                <a:effectLst/>
                <a:latin typeface="Helvetica" pitchFamily="2" charset="0"/>
              </a:rPr>
              <a:t>﻿﻿供电：单个机架电力存在上限；</a:t>
            </a:r>
          </a:p>
          <a:p>
            <a:pPr>
              <a:buFont typeface="+mj-lt"/>
              <a:buAutoNum type="arabicPeriod"/>
            </a:pPr>
            <a:r>
              <a:rPr lang="zh-CN" altLang="en-US" dirty="0">
                <a:effectLst/>
                <a:latin typeface="Helvetica" pitchFamily="2" charset="0"/>
              </a:rPr>
              <a:t>﻿﻿散热：单机房散热能力有限；</a:t>
            </a:r>
          </a:p>
          <a:p>
            <a:pPr>
              <a:buFont typeface="+mj-lt"/>
              <a:buAutoNum type="arabicPeriod"/>
            </a:pPr>
            <a:r>
              <a:rPr lang="zh-CN" altLang="en-US" dirty="0">
                <a:effectLst/>
                <a:latin typeface="Helvetica" pitchFamily="2" charset="0"/>
              </a:rPr>
              <a:t>﻿﻿扩容：未来按需扩容，原机房预留空间不足</a:t>
            </a:r>
          </a:p>
          <a:p>
            <a:r>
              <a:rPr lang="en" altLang="zh-CN" dirty="0">
                <a:effectLst/>
                <a:latin typeface="Helvetica" pitchFamily="2" charset="0"/>
              </a:rPr>
              <a:t>RoCE</a:t>
            </a:r>
            <a:r>
              <a:rPr lang="zh-CN" altLang="en-US" dirty="0">
                <a:effectLst/>
                <a:latin typeface="Helvetica" pitchFamily="2" charset="0"/>
              </a:rPr>
              <a:t>网络同园区跨机楼部署，解决部署困难</a:t>
            </a:r>
          </a:p>
          <a:p>
            <a:endParaRPr kumimoji="1" lang="zh-CN" altLang="en-US" dirty="0"/>
          </a:p>
        </p:txBody>
      </p:sp>
      <p:sp>
        <p:nvSpPr>
          <p:cNvPr id="4" name="内容占位符 3">
            <a:extLst>
              <a:ext uri="{FF2B5EF4-FFF2-40B4-BE49-F238E27FC236}">
                <a16:creationId xmlns:a16="http://schemas.microsoft.com/office/drawing/2014/main" id="{3E35F2BD-524C-47BD-22DC-DFF77BC3E6B9}"/>
              </a:ext>
            </a:extLst>
          </p:cNvPr>
          <p:cNvSpPr>
            <a:spLocks noGrp="1"/>
          </p:cNvSpPr>
          <p:nvPr>
            <p:ph sz="half" idx="10"/>
          </p:nvPr>
        </p:nvSpPr>
        <p:spPr/>
        <p:txBody>
          <a:bodyPr/>
          <a:lstStyle/>
          <a:p>
            <a:r>
              <a:rPr lang="zh-CN" altLang="en-US" dirty="0">
                <a:effectLst/>
                <a:latin typeface="Helvetica" pitchFamily="2" charset="0"/>
              </a:rPr>
              <a:t>某园区智算跨机房部署方案，必选技术：</a:t>
            </a:r>
            <a:r>
              <a:rPr lang="en" altLang="zh-CN" dirty="0">
                <a:effectLst/>
                <a:latin typeface="Helvetica" pitchFamily="2" charset="0"/>
              </a:rPr>
              <a:t>NSLB</a:t>
            </a:r>
          </a:p>
          <a:p>
            <a:endParaRPr lang="zh-CN" altLang="en-US" dirty="0">
              <a:effectLst/>
              <a:latin typeface="Helvetica" pitchFamily="2" charset="0"/>
            </a:endParaRPr>
          </a:p>
          <a:p>
            <a:r>
              <a:rPr lang="zh-CN" altLang="en-US" dirty="0">
                <a:effectLst/>
                <a:latin typeface="Helvetica" pitchFamily="2" charset="0"/>
              </a:rPr>
              <a:t>传统拥塞控制算法无法解决拉远场景的</a:t>
            </a:r>
            <a:r>
              <a:rPr lang="en-US" altLang="zh-CN" dirty="0">
                <a:effectLst/>
                <a:latin typeface="Helvetica" pitchFamily="2" charset="0"/>
              </a:rPr>
              <a:t>0</a:t>
            </a:r>
            <a:r>
              <a:rPr lang="zh-CN" altLang="en-US" dirty="0">
                <a:effectLst/>
                <a:latin typeface="Helvetica" pitchFamily="2" charset="0"/>
              </a:rPr>
              <a:t>丢包问题，通过</a:t>
            </a:r>
            <a:r>
              <a:rPr lang="en" altLang="zh-CN" dirty="0">
                <a:effectLst/>
                <a:latin typeface="Helvetica" pitchFamily="2" charset="0"/>
              </a:rPr>
              <a:t>NSLB</a:t>
            </a:r>
          </a:p>
          <a:p>
            <a:r>
              <a:rPr lang="zh-CN" altLang="en-US" dirty="0">
                <a:effectLst/>
                <a:latin typeface="Helvetica" pitchFamily="2" charset="0"/>
              </a:rPr>
              <a:t>使能全网无拥塞，解决长距带来的拥塞控制限制</a:t>
            </a:r>
          </a:p>
        </p:txBody>
      </p:sp>
      <p:pic>
        <p:nvPicPr>
          <p:cNvPr id="5" name="图片 4">
            <a:extLst>
              <a:ext uri="{FF2B5EF4-FFF2-40B4-BE49-F238E27FC236}">
                <a16:creationId xmlns:a16="http://schemas.microsoft.com/office/drawing/2014/main" id="{3BAEFCAA-11D9-816D-C451-0880B9F8D6E1}"/>
              </a:ext>
            </a:extLst>
          </p:cNvPr>
          <p:cNvPicPr>
            <a:picLocks noChangeAspect="1"/>
          </p:cNvPicPr>
          <p:nvPr/>
        </p:nvPicPr>
        <p:blipFill>
          <a:blip r:embed="rId2"/>
          <a:stretch>
            <a:fillRect/>
          </a:stretch>
        </p:blipFill>
        <p:spPr>
          <a:xfrm>
            <a:off x="6298777" y="3317010"/>
            <a:ext cx="4800600" cy="2717800"/>
          </a:xfrm>
          <a:prstGeom prst="rect">
            <a:avLst/>
          </a:prstGeom>
        </p:spPr>
      </p:pic>
    </p:spTree>
    <p:extLst>
      <p:ext uri="{BB962C8B-B14F-4D97-AF65-F5344CB8AC3E}">
        <p14:creationId xmlns:p14="http://schemas.microsoft.com/office/powerpoint/2010/main" val="224680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5082E0-B251-ED55-69F5-FDBBE997B0B1}"/>
              </a:ext>
            </a:extLst>
          </p:cNvPr>
          <p:cNvSpPr>
            <a:spLocks noGrp="1"/>
          </p:cNvSpPr>
          <p:nvPr>
            <p:ph type="title"/>
          </p:nvPr>
        </p:nvSpPr>
        <p:spPr>
          <a:xfrm>
            <a:off x="623635" y="522789"/>
            <a:ext cx="10963473" cy="589190"/>
          </a:xfrm>
        </p:spPr>
        <p:txBody>
          <a:bodyPr/>
          <a:lstStyle/>
          <a:p>
            <a:r>
              <a:rPr lang="en-US" altLang="zh-CN" dirty="0"/>
              <a:t>AI</a:t>
            </a:r>
            <a:r>
              <a:rPr lang="zh-CN" altLang="en-US" dirty="0"/>
              <a:t> 集群网络设计考量</a:t>
            </a:r>
          </a:p>
        </p:txBody>
      </p:sp>
      <p:sp>
        <p:nvSpPr>
          <p:cNvPr id="5" name="内容占位符 4">
            <a:extLst>
              <a:ext uri="{FF2B5EF4-FFF2-40B4-BE49-F238E27FC236}">
                <a16:creationId xmlns:a16="http://schemas.microsoft.com/office/drawing/2014/main" id="{B53A7E98-B02E-9827-D0AF-C0E95D5F950B}"/>
              </a:ext>
            </a:extLst>
          </p:cNvPr>
          <p:cNvSpPr>
            <a:spLocks noGrp="1"/>
          </p:cNvSpPr>
          <p:nvPr>
            <p:ph sz="half" idx="1"/>
          </p:nvPr>
        </p:nvSpPr>
        <p:spPr>
          <a:xfrm>
            <a:off x="623635" y="1246909"/>
            <a:ext cx="10963473" cy="5108171"/>
          </a:xfrm>
        </p:spPr>
        <p:txBody>
          <a:bodyPr/>
          <a:lstStyle/>
          <a:p>
            <a:r>
              <a:rPr lang="zh-CN" altLang="en-US" sz="2400" dirty="0"/>
              <a:t>如何建立 </a:t>
            </a:r>
            <a:r>
              <a:rPr lang="en-US" altLang="zh-CN" sz="2400" dirty="0"/>
              <a:t>GPU</a:t>
            </a:r>
            <a:r>
              <a:rPr lang="zh-CN" altLang="en-US" sz="2400" dirty="0"/>
              <a:t> </a:t>
            </a:r>
            <a:r>
              <a:rPr lang="en-US" altLang="zh-CN" sz="2400" dirty="0"/>
              <a:t>to</a:t>
            </a:r>
            <a:r>
              <a:rPr lang="zh-CN" altLang="en-US" sz="2400" dirty="0"/>
              <a:t> </a:t>
            </a:r>
            <a:r>
              <a:rPr lang="en-US" altLang="zh-CN" sz="2400" dirty="0"/>
              <a:t>GPU</a:t>
            </a:r>
            <a:r>
              <a:rPr lang="zh-CN" altLang="en-US" sz="2400" dirty="0"/>
              <a:t> 间高效的连接？</a:t>
            </a:r>
          </a:p>
          <a:p>
            <a:endParaRPr lang="en-US" altLang="zh-CN" dirty="0"/>
          </a:p>
          <a:p>
            <a:r>
              <a:rPr lang="zh-CN" altLang="en-US" b="1" dirty="0">
                <a:solidFill>
                  <a:srgbClr val="C00000"/>
                </a:solidFill>
              </a:rPr>
              <a:t>体系结构设计：</a:t>
            </a:r>
          </a:p>
          <a:p>
            <a:pPr lvl="1"/>
            <a:r>
              <a:rPr lang="zh-CN" altLang="en-US" dirty="0"/>
              <a:t>网络拓扑、路由算法、交换策略、﻿﻿﻿流量控制</a:t>
            </a:r>
            <a:endParaRPr lang="en-US" altLang="zh-CN" dirty="0"/>
          </a:p>
          <a:p>
            <a:endParaRPr lang="en-US" altLang="zh-CN" dirty="0"/>
          </a:p>
          <a:p>
            <a:r>
              <a:rPr lang="zh-CN" altLang="en-US" b="1" dirty="0">
                <a:solidFill>
                  <a:srgbClr val="C00000"/>
                </a:solidFill>
              </a:rPr>
              <a:t>微体系结构设计：</a:t>
            </a:r>
          </a:p>
          <a:p>
            <a:pPr lvl="1"/>
            <a:r>
              <a:rPr lang="zh-CN" altLang="en-US" dirty="0"/>
              <a:t>﻿﻿﻿网络接口控制器、交换芯片</a:t>
            </a:r>
            <a:r>
              <a:rPr lang="en-US" altLang="zh-CN" dirty="0"/>
              <a:t>/</a:t>
            </a:r>
            <a:r>
              <a:rPr lang="en" altLang="zh-CN" dirty="0"/>
              <a:t>Router</a:t>
            </a:r>
            <a:endParaRPr lang="zh-CN" altLang="en-US" dirty="0"/>
          </a:p>
          <a:p>
            <a:endParaRPr lang="zh-CN" altLang="en-US" dirty="0"/>
          </a:p>
        </p:txBody>
      </p:sp>
    </p:spTree>
    <p:extLst>
      <p:ext uri="{BB962C8B-B14F-4D97-AF65-F5344CB8AC3E}">
        <p14:creationId xmlns:p14="http://schemas.microsoft.com/office/powerpoint/2010/main" val="3914839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882CF-F8C9-BBBC-A316-F83780F0A241}"/>
              </a:ext>
            </a:extLst>
          </p:cNvPr>
          <p:cNvSpPr>
            <a:spLocks noGrp="1"/>
          </p:cNvSpPr>
          <p:nvPr>
            <p:ph type="title"/>
          </p:nvPr>
        </p:nvSpPr>
        <p:spPr/>
        <p:txBody>
          <a:bodyPr/>
          <a:lstStyle/>
          <a:p>
            <a:r>
              <a:rPr lang="zh-CN" altLang="en-US" dirty="0">
                <a:effectLst/>
                <a:latin typeface="Helvetica" pitchFamily="2" charset="0"/>
              </a:rPr>
              <a:t>易扩展：</a:t>
            </a:r>
            <a:r>
              <a:rPr lang="en" altLang="zh-CN" dirty="0">
                <a:effectLst/>
                <a:latin typeface="Helvetica" pitchFamily="2" charset="0"/>
              </a:rPr>
              <a:t>RoCE</a:t>
            </a:r>
            <a:r>
              <a:rPr lang="zh-CN" altLang="en-US" dirty="0">
                <a:effectLst/>
                <a:latin typeface="Helvetica" pitchFamily="2" charset="0"/>
              </a:rPr>
              <a:t>组网高扩展性，支持万卡算力集群</a:t>
            </a:r>
            <a:r>
              <a:rPr lang="en-US" altLang="zh-CN" dirty="0">
                <a:effectLst/>
                <a:latin typeface="Helvetica" pitchFamily="2" charset="0"/>
              </a:rPr>
              <a:t>2</a:t>
            </a:r>
            <a:r>
              <a:rPr lang="en" altLang="zh-CN" dirty="0">
                <a:effectLst/>
                <a:latin typeface="Helvetica" pitchFamily="2" charset="0"/>
              </a:rPr>
              <a:t>KM</a:t>
            </a:r>
            <a:r>
              <a:rPr lang="zh-CN" altLang="en-US" dirty="0">
                <a:effectLst/>
                <a:latin typeface="Helvetica" pitchFamily="2" charset="0"/>
              </a:rPr>
              <a:t>园区拉远</a:t>
            </a:r>
            <a:br>
              <a:rPr lang="zh-CN" altLang="en-US" dirty="0">
                <a:effectLst/>
                <a:latin typeface="Helvetica" pitchFamily="2" charset="0"/>
              </a:rPr>
            </a:br>
            <a:endParaRPr kumimoji="1" lang="zh-CN" altLang="en-US" dirty="0"/>
          </a:p>
        </p:txBody>
      </p:sp>
      <p:sp>
        <p:nvSpPr>
          <p:cNvPr id="3" name="内容占位符 2">
            <a:extLst>
              <a:ext uri="{FF2B5EF4-FFF2-40B4-BE49-F238E27FC236}">
                <a16:creationId xmlns:a16="http://schemas.microsoft.com/office/drawing/2014/main" id="{BD337DC2-ADB1-2184-4B43-8A047A94E25E}"/>
              </a:ext>
            </a:extLst>
          </p:cNvPr>
          <p:cNvSpPr>
            <a:spLocks noGrp="1"/>
          </p:cNvSpPr>
          <p:nvPr>
            <p:ph sz="half" idx="1"/>
          </p:nvPr>
        </p:nvSpPr>
        <p:spPr/>
        <p:txBody>
          <a:bodyPr/>
          <a:lstStyle/>
          <a:p>
            <a:r>
              <a:rPr lang="zh-CN" altLang="en-US" dirty="0">
                <a:effectLst/>
                <a:latin typeface="Helvetica" pitchFamily="2" charset="0"/>
              </a:rPr>
              <a:t>两层框盒组网（支持</a:t>
            </a:r>
            <a:r>
              <a:rPr lang="en-US" altLang="zh-CN" dirty="0">
                <a:effectLst/>
                <a:latin typeface="Helvetica" pitchFamily="2" charset="0"/>
              </a:rPr>
              <a:t>200</a:t>
            </a:r>
            <a:r>
              <a:rPr lang="en" altLang="zh-CN" dirty="0">
                <a:effectLst/>
                <a:latin typeface="Helvetica" pitchFamily="2" charset="0"/>
              </a:rPr>
              <a:t>G</a:t>
            </a:r>
            <a:r>
              <a:rPr lang="zh-CN" altLang="en-US" dirty="0">
                <a:effectLst/>
                <a:latin typeface="Helvetica" pitchFamily="2" charset="0"/>
              </a:rPr>
              <a:t>万卡集群）</a:t>
            </a:r>
          </a:p>
          <a:p>
            <a:r>
              <a:rPr lang="en-US" altLang="zh-CN" dirty="0">
                <a:effectLst/>
                <a:latin typeface="Helvetica" pitchFamily="2" charset="0"/>
              </a:rPr>
              <a:t>2</a:t>
            </a:r>
            <a:r>
              <a:rPr lang="zh-CN" altLang="en-US" dirty="0">
                <a:effectLst/>
                <a:latin typeface="Helvetica" pitchFamily="2" charset="0"/>
              </a:rPr>
              <a:t>级框盒</a:t>
            </a:r>
            <a:r>
              <a:rPr lang="en" altLang="zh-CN" dirty="0">
                <a:effectLst/>
                <a:latin typeface="Helvetica" pitchFamily="2" charset="0"/>
              </a:rPr>
              <a:t>CLOS</a:t>
            </a:r>
            <a:r>
              <a:rPr lang="zh-CN" altLang="en-US" dirty="0">
                <a:effectLst/>
                <a:latin typeface="Helvetica" pitchFamily="2" charset="0"/>
              </a:rPr>
              <a:t>组网</a:t>
            </a:r>
          </a:p>
          <a:p>
            <a:endParaRPr kumimoji="1" lang="zh-CN" altLang="en-US" dirty="0"/>
          </a:p>
        </p:txBody>
      </p:sp>
      <p:sp>
        <p:nvSpPr>
          <p:cNvPr id="4" name="内容占位符 3">
            <a:extLst>
              <a:ext uri="{FF2B5EF4-FFF2-40B4-BE49-F238E27FC236}">
                <a16:creationId xmlns:a16="http://schemas.microsoft.com/office/drawing/2014/main" id="{EE50D157-BEAB-54FC-CF5B-D50ACE020976}"/>
              </a:ext>
            </a:extLst>
          </p:cNvPr>
          <p:cNvSpPr>
            <a:spLocks noGrp="1"/>
          </p:cNvSpPr>
          <p:nvPr>
            <p:ph sz="half" idx="10"/>
          </p:nvPr>
        </p:nvSpPr>
        <p:spPr/>
        <p:txBody>
          <a:bodyPr/>
          <a:lstStyle/>
          <a:p>
            <a:pPr>
              <a:buFont typeface="Arial" panose="020B0604020202020204" pitchFamily="34" charset="0"/>
              <a:buChar char="•"/>
            </a:pPr>
            <a:r>
              <a:rPr lang="zh-CN" altLang="en-US" dirty="0">
                <a:effectLst/>
                <a:latin typeface="Helvetica" pitchFamily="2" charset="0"/>
              </a:rPr>
              <a:t>适用于超大规模</a:t>
            </a:r>
            <a:r>
              <a:rPr lang="en" altLang="zh-CN" dirty="0">
                <a:effectLst/>
                <a:latin typeface="Helvetica" pitchFamily="2" charset="0"/>
              </a:rPr>
              <a:t>AI</a:t>
            </a:r>
            <a:r>
              <a:rPr lang="zh-CN" altLang="en-US" dirty="0">
                <a:effectLst/>
                <a:latin typeface="Helvetica" pitchFamily="2" charset="0"/>
              </a:rPr>
              <a:t>集群</a:t>
            </a:r>
          </a:p>
          <a:p>
            <a:pPr>
              <a:buFont typeface="Arial" panose="020B0604020202020204" pitchFamily="34" charset="0"/>
              <a:buChar char="•"/>
            </a:pPr>
            <a:r>
              <a:rPr lang="zh-CN" altLang="en-US" dirty="0">
                <a:effectLst/>
                <a:latin typeface="Helvetica" pitchFamily="2" charset="0"/>
              </a:rPr>
              <a:t>﻿﻿</a:t>
            </a:r>
            <a:r>
              <a:rPr lang="en-US" altLang="zh-CN" dirty="0">
                <a:effectLst/>
                <a:latin typeface="Helvetica" pitchFamily="2" charset="0"/>
              </a:rPr>
              <a:t>9216</a:t>
            </a:r>
            <a:r>
              <a:rPr lang="zh-CN" altLang="en-US" dirty="0">
                <a:effectLst/>
                <a:latin typeface="Helvetica" pitchFamily="2" charset="0"/>
              </a:rPr>
              <a:t>卡（</a:t>
            </a:r>
            <a:r>
              <a:rPr lang="en-US" altLang="zh-CN" dirty="0">
                <a:effectLst/>
                <a:latin typeface="Helvetica" pitchFamily="2" charset="0"/>
              </a:rPr>
              <a:t>400</a:t>
            </a:r>
            <a:r>
              <a:rPr lang="en" altLang="zh-CN" dirty="0">
                <a:effectLst/>
                <a:latin typeface="Helvetica" pitchFamily="2" charset="0"/>
              </a:rPr>
              <a:t>G</a:t>
            </a:r>
            <a:r>
              <a:rPr lang="zh-CN" altLang="en" dirty="0">
                <a:effectLst/>
                <a:latin typeface="Helvetica" pitchFamily="2" charset="0"/>
              </a:rPr>
              <a:t>） </a:t>
            </a:r>
            <a:r>
              <a:rPr lang="en" altLang="zh-CN" dirty="0">
                <a:effectLst/>
                <a:latin typeface="Helvetica" pitchFamily="2" charset="0"/>
              </a:rPr>
              <a:t>/ 18432</a:t>
            </a:r>
            <a:r>
              <a:rPr lang="zh-CN" altLang="en-US" dirty="0">
                <a:effectLst/>
                <a:latin typeface="Helvetica" pitchFamily="2" charset="0"/>
              </a:rPr>
              <a:t>水（</a:t>
            </a:r>
            <a:r>
              <a:rPr lang="en-US" altLang="zh-CN" dirty="0">
                <a:effectLst/>
                <a:latin typeface="Helvetica" pitchFamily="2" charset="0"/>
              </a:rPr>
              <a:t>200</a:t>
            </a:r>
            <a:r>
              <a:rPr lang="en" altLang="zh-CN" dirty="0">
                <a:effectLst/>
                <a:latin typeface="Helvetica" pitchFamily="2" charset="0"/>
              </a:rPr>
              <a:t>G</a:t>
            </a:r>
            <a:r>
              <a:rPr lang="zh-CN" altLang="en" dirty="0">
                <a:effectLst/>
                <a:latin typeface="Helvetica" pitchFamily="2" charset="0"/>
              </a:rPr>
              <a:t>）</a:t>
            </a:r>
          </a:p>
          <a:p>
            <a:pPr>
              <a:buFont typeface="Arial" panose="020B0604020202020204" pitchFamily="34" charset="0"/>
              <a:buChar char="•"/>
            </a:pPr>
            <a:r>
              <a:rPr lang="zh-CN" altLang="en" dirty="0">
                <a:effectLst/>
                <a:latin typeface="Helvetica" pitchFamily="2" charset="0"/>
              </a:rPr>
              <a:t>﻿</a:t>
            </a:r>
            <a:r>
              <a:rPr lang="zh-CN" altLang="en-US" dirty="0">
                <a:effectLst/>
                <a:latin typeface="Helvetica" pitchFamily="2" charset="0"/>
              </a:rPr>
              <a:t>二级</a:t>
            </a:r>
            <a:r>
              <a:rPr lang="en" altLang="zh-CN" dirty="0">
                <a:effectLst/>
                <a:latin typeface="Helvetica" pitchFamily="2" charset="0"/>
              </a:rPr>
              <a:t>CLOS</a:t>
            </a:r>
            <a:r>
              <a:rPr lang="zh-CN" altLang="en-US" dirty="0">
                <a:effectLst/>
                <a:latin typeface="Helvetica" pitchFamily="2" charset="0"/>
              </a:rPr>
              <a:t>组网，带宽收敛比</a:t>
            </a:r>
            <a:r>
              <a:rPr lang="en-US" altLang="zh-CN" dirty="0">
                <a:effectLst/>
                <a:latin typeface="Helvetica" pitchFamily="2" charset="0"/>
              </a:rPr>
              <a:t>1:1</a:t>
            </a:r>
          </a:p>
          <a:p>
            <a:pPr>
              <a:buFont typeface="Arial" panose="020B0604020202020204" pitchFamily="34" charset="0"/>
              <a:buChar char="•"/>
            </a:pPr>
            <a:r>
              <a:rPr lang="en-US" altLang="zh-CN" dirty="0">
                <a:effectLst/>
                <a:latin typeface="Helvetica" pitchFamily="2" charset="0"/>
              </a:rPr>
              <a:t>﻿</a:t>
            </a:r>
            <a:r>
              <a:rPr lang="zh-CN" altLang="en-US" dirty="0">
                <a:effectLst/>
                <a:latin typeface="Helvetica" pitchFamily="2" charset="0"/>
              </a:rPr>
              <a:t>通用性和扩展性较好（按雲扩容无雲改动邵构）</a:t>
            </a:r>
          </a:p>
          <a:p>
            <a:endParaRPr kumimoji="1" lang="zh-CN" altLang="en-US" dirty="0"/>
          </a:p>
        </p:txBody>
      </p:sp>
      <p:pic>
        <p:nvPicPr>
          <p:cNvPr id="5" name="图片 4">
            <a:extLst>
              <a:ext uri="{FF2B5EF4-FFF2-40B4-BE49-F238E27FC236}">
                <a16:creationId xmlns:a16="http://schemas.microsoft.com/office/drawing/2014/main" id="{42DFA284-15F7-966B-287B-6EFC367FB708}"/>
              </a:ext>
            </a:extLst>
          </p:cNvPr>
          <p:cNvPicPr>
            <a:picLocks noChangeAspect="1"/>
          </p:cNvPicPr>
          <p:nvPr/>
        </p:nvPicPr>
        <p:blipFill>
          <a:blip r:embed="rId2"/>
          <a:stretch>
            <a:fillRect/>
          </a:stretch>
        </p:blipFill>
        <p:spPr>
          <a:xfrm>
            <a:off x="2195440" y="2306369"/>
            <a:ext cx="4813300" cy="3670300"/>
          </a:xfrm>
          <a:prstGeom prst="rect">
            <a:avLst/>
          </a:prstGeom>
        </p:spPr>
      </p:pic>
    </p:spTree>
    <p:extLst>
      <p:ext uri="{BB962C8B-B14F-4D97-AF65-F5344CB8AC3E}">
        <p14:creationId xmlns:p14="http://schemas.microsoft.com/office/powerpoint/2010/main" val="121539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239C9-8F39-FA04-CBDE-BE09BD061AAA}"/>
              </a:ext>
            </a:extLst>
          </p:cNvPr>
          <p:cNvSpPr>
            <a:spLocks noGrp="1"/>
          </p:cNvSpPr>
          <p:nvPr>
            <p:ph type="title"/>
          </p:nvPr>
        </p:nvSpPr>
        <p:spPr/>
        <p:txBody>
          <a:bodyPr/>
          <a:lstStyle/>
          <a:p>
            <a:r>
              <a:rPr lang="zh-CN" altLang="en-US" dirty="0">
                <a:effectLst/>
                <a:latin typeface="Helvetica" pitchFamily="2" charset="0"/>
              </a:rPr>
              <a:t>零丟包：需要底层网络具备无损传输能力，减少上层协议性能损失</a:t>
            </a:r>
            <a:endParaRPr kumimoji="1" lang="zh-CN" altLang="en-US" dirty="0"/>
          </a:p>
        </p:txBody>
      </p:sp>
      <p:sp>
        <p:nvSpPr>
          <p:cNvPr id="3" name="内容占位符 2">
            <a:extLst>
              <a:ext uri="{FF2B5EF4-FFF2-40B4-BE49-F238E27FC236}">
                <a16:creationId xmlns:a16="http://schemas.microsoft.com/office/drawing/2014/main" id="{0CC0B5C2-79EB-4D0D-DCB4-8BAA305E2981}"/>
              </a:ext>
            </a:extLst>
          </p:cNvPr>
          <p:cNvSpPr>
            <a:spLocks noGrp="1"/>
          </p:cNvSpPr>
          <p:nvPr>
            <p:ph sz="half" idx="1"/>
          </p:nvPr>
        </p:nvSpPr>
        <p:spPr/>
        <p:txBody>
          <a:bodyPr/>
          <a:lstStyle/>
          <a:p>
            <a:r>
              <a:rPr lang="zh-CN" altLang="en-US" dirty="0">
                <a:effectLst/>
                <a:latin typeface="Helvetica" pitchFamily="2" charset="0"/>
              </a:rPr>
              <a:t>多打一” 流量</a:t>
            </a:r>
            <a:r>
              <a:rPr lang="en" altLang="zh-CN" dirty="0" err="1">
                <a:effectLst/>
                <a:latin typeface="Helvetica" pitchFamily="2" charset="0"/>
              </a:rPr>
              <a:t>Incast</a:t>
            </a:r>
            <a:r>
              <a:rPr lang="zh-CN" altLang="en" dirty="0">
                <a:effectLst/>
                <a:latin typeface="Helvetica" pitchFamily="2" charset="0"/>
              </a:rPr>
              <a:t>，</a:t>
            </a:r>
            <a:r>
              <a:rPr lang="zh-CN" altLang="en-US" dirty="0">
                <a:effectLst/>
                <a:latin typeface="Helvetica" pitchFamily="2" charset="0"/>
              </a:rPr>
              <a:t>造成拥塞</a:t>
            </a:r>
          </a:p>
          <a:p>
            <a:endParaRPr kumimoji="1" lang="en-US" altLang="zh-CN" dirty="0"/>
          </a:p>
          <a:p>
            <a:r>
              <a:rPr lang="zh-CN" altLang="en-US" dirty="0">
                <a:effectLst/>
                <a:latin typeface="Helvetica" pitchFamily="2" charset="0"/>
              </a:rPr>
              <a:t>大模型训练时采用</a:t>
            </a:r>
            <a:r>
              <a:rPr lang="en" altLang="zh-CN" dirty="0">
                <a:effectLst/>
                <a:latin typeface="Helvetica" pitchFamily="2" charset="0"/>
              </a:rPr>
              <a:t>RDMA</a:t>
            </a:r>
            <a:r>
              <a:rPr lang="zh-CN" altLang="en-US" dirty="0">
                <a:effectLst/>
                <a:latin typeface="Helvetica" pitchFamily="2" charset="0"/>
              </a:rPr>
              <a:t>协议作为</a:t>
            </a:r>
            <a:r>
              <a:rPr lang="en" altLang="zh-CN" dirty="0">
                <a:effectLst/>
                <a:latin typeface="Helvetica" pitchFamily="2" charset="0"/>
              </a:rPr>
              <a:t>I0</a:t>
            </a:r>
            <a:r>
              <a:rPr lang="zh-CN" altLang="en-US" dirty="0">
                <a:effectLst/>
                <a:latin typeface="Helvetica" pitchFamily="2" charset="0"/>
              </a:rPr>
              <a:t>协议，拥塞和丢包会急剧降低</a:t>
            </a:r>
            <a:r>
              <a:rPr lang="en" altLang="zh-CN" dirty="0">
                <a:effectLst/>
                <a:latin typeface="Helvetica" pitchFamily="2" charset="0"/>
              </a:rPr>
              <a:t>RDMA</a:t>
            </a:r>
            <a:r>
              <a:rPr lang="zh-CN" altLang="en-US" dirty="0">
                <a:effectLst/>
                <a:latin typeface="Helvetica" pitchFamily="2" charset="0"/>
              </a:rPr>
              <a:t>的性能：集合通信过程会出现流量”多打一”</a:t>
            </a:r>
            <a:r>
              <a:rPr lang="en" altLang="zh-CN" dirty="0" err="1">
                <a:effectLst/>
                <a:latin typeface="Helvetica" pitchFamily="2" charset="0"/>
              </a:rPr>
              <a:t>Incast</a:t>
            </a:r>
            <a:r>
              <a:rPr lang="zh-CN" altLang="en" dirty="0">
                <a:effectLst/>
                <a:latin typeface="Helvetica" pitchFamily="2" charset="0"/>
              </a:rPr>
              <a:t>，</a:t>
            </a:r>
            <a:r>
              <a:rPr lang="zh-CN" altLang="en-US" dirty="0">
                <a:effectLst/>
                <a:latin typeface="Helvetica" pitchFamily="2" charset="0"/>
              </a:rPr>
              <a:t>容易发生网络拥塞和丢包</a:t>
            </a:r>
          </a:p>
          <a:p>
            <a:endParaRPr kumimoji="1" lang="zh-CN" altLang="en-US" dirty="0"/>
          </a:p>
        </p:txBody>
      </p:sp>
      <p:sp>
        <p:nvSpPr>
          <p:cNvPr id="4" name="内容占位符 3">
            <a:extLst>
              <a:ext uri="{FF2B5EF4-FFF2-40B4-BE49-F238E27FC236}">
                <a16:creationId xmlns:a16="http://schemas.microsoft.com/office/drawing/2014/main" id="{5F73E460-0841-7C9E-F122-B28C5BC6593E}"/>
              </a:ext>
            </a:extLst>
          </p:cNvPr>
          <p:cNvSpPr>
            <a:spLocks noGrp="1"/>
          </p:cNvSpPr>
          <p:nvPr>
            <p:ph sz="half" idx="10"/>
          </p:nvPr>
        </p:nvSpPr>
        <p:spPr/>
        <p:txBody>
          <a:bodyPr/>
          <a:lstStyle/>
          <a:p>
            <a:r>
              <a:rPr lang="zh-CN" altLang="en-US" dirty="0">
                <a:effectLst/>
                <a:latin typeface="Helvetica" pitchFamily="2" charset="0"/>
              </a:rPr>
              <a:t>网络丢包引起</a:t>
            </a:r>
            <a:r>
              <a:rPr lang="en" altLang="zh-CN" dirty="0">
                <a:effectLst/>
                <a:latin typeface="Helvetica" pitchFamily="2" charset="0"/>
              </a:rPr>
              <a:t>RDMA</a:t>
            </a:r>
            <a:r>
              <a:rPr lang="zh-CN" altLang="en-US" dirty="0">
                <a:effectLst/>
                <a:latin typeface="Helvetica" pitchFamily="2" charset="0"/>
              </a:rPr>
              <a:t>性能下降</a:t>
            </a:r>
          </a:p>
          <a:p>
            <a:endParaRPr kumimoji="1" lang="zh-CN" altLang="en-US" dirty="0"/>
          </a:p>
        </p:txBody>
      </p:sp>
      <p:pic>
        <p:nvPicPr>
          <p:cNvPr id="5" name="图片 4">
            <a:extLst>
              <a:ext uri="{FF2B5EF4-FFF2-40B4-BE49-F238E27FC236}">
                <a16:creationId xmlns:a16="http://schemas.microsoft.com/office/drawing/2014/main" id="{2166AD1C-632C-AED7-E283-2BEB699CBA53}"/>
              </a:ext>
            </a:extLst>
          </p:cNvPr>
          <p:cNvPicPr>
            <a:picLocks noChangeAspect="1"/>
          </p:cNvPicPr>
          <p:nvPr/>
        </p:nvPicPr>
        <p:blipFill>
          <a:blip r:embed="rId2"/>
          <a:stretch>
            <a:fillRect/>
          </a:stretch>
        </p:blipFill>
        <p:spPr>
          <a:xfrm>
            <a:off x="783634" y="1796308"/>
            <a:ext cx="5080000" cy="4013200"/>
          </a:xfrm>
          <a:prstGeom prst="rect">
            <a:avLst/>
          </a:prstGeom>
        </p:spPr>
      </p:pic>
      <p:pic>
        <p:nvPicPr>
          <p:cNvPr id="6" name="图片 5">
            <a:extLst>
              <a:ext uri="{FF2B5EF4-FFF2-40B4-BE49-F238E27FC236}">
                <a16:creationId xmlns:a16="http://schemas.microsoft.com/office/drawing/2014/main" id="{9087102A-FC18-6115-67F4-A8B0094E3B5A}"/>
              </a:ext>
            </a:extLst>
          </p:cNvPr>
          <p:cNvPicPr>
            <a:picLocks noChangeAspect="1"/>
          </p:cNvPicPr>
          <p:nvPr/>
        </p:nvPicPr>
        <p:blipFill>
          <a:blip r:embed="rId3"/>
          <a:stretch>
            <a:fillRect/>
          </a:stretch>
        </p:blipFill>
        <p:spPr>
          <a:xfrm>
            <a:off x="5566877" y="1918608"/>
            <a:ext cx="6311900" cy="4165600"/>
          </a:xfrm>
          <a:prstGeom prst="rect">
            <a:avLst/>
          </a:prstGeom>
        </p:spPr>
      </p:pic>
    </p:spTree>
    <p:extLst>
      <p:ext uri="{BB962C8B-B14F-4D97-AF65-F5344CB8AC3E}">
        <p14:creationId xmlns:p14="http://schemas.microsoft.com/office/powerpoint/2010/main" val="298252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AA08D-BB9A-A57D-5452-899CF312AD97}"/>
              </a:ext>
            </a:extLst>
          </p:cNvPr>
          <p:cNvSpPr>
            <a:spLocks noGrp="1"/>
          </p:cNvSpPr>
          <p:nvPr>
            <p:ph type="title"/>
          </p:nvPr>
        </p:nvSpPr>
        <p:spPr/>
        <p:txBody>
          <a:bodyPr/>
          <a:lstStyle/>
          <a:p>
            <a:r>
              <a:rPr lang="zh-CN" altLang="en-US" dirty="0">
                <a:effectLst/>
                <a:latin typeface="Helvetica" pitchFamily="2" charset="0"/>
              </a:rPr>
              <a:t>高吞吐：网络中主要的流量是</a:t>
            </a:r>
            <a:r>
              <a:rPr lang="en" altLang="zh-CN" dirty="0" err="1">
                <a:effectLst/>
                <a:latin typeface="Helvetica" pitchFamily="2" charset="0"/>
              </a:rPr>
              <a:t>AlIReduce</a:t>
            </a:r>
            <a:r>
              <a:rPr lang="zh-CN" altLang="en-US" dirty="0">
                <a:effectLst/>
                <a:latin typeface="Helvetica" pitchFamily="2" charset="0"/>
              </a:rPr>
              <a:t>和点到点，通信量</a:t>
            </a:r>
            <a:r>
              <a:rPr lang="en-US" altLang="zh-CN" dirty="0">
                <a:effectLst/>
                <a:latin typeface="Helvetica" pitchFamily="2" charset="0"/>
              </a:rPr>
              <a:t>10</a:t>
            </a:r>
            <a:r>
              <a:rPr lang="en" altLang="zh-CN" dirty="0">
                <a:effectLst/>
                <a:latin typeface="Helvetica" pitchFamily="2" charset="0"/>
              </a:rPr>
              <a:t>GB</a:t>
            </a:r>
            <a:r>
              <a:rPr lang="zh-CN" altLang="en-US" dirty="0">
                <a:effectLst/>
                <a:latin typeface="Helvetica" pitchFamily="2" charset="0"/>
              </a:rPr>
              <a:t>级</a:t>
            </a:r>
            <a:r>
              <a:rPr lang="en-US" altLang="zh-CN" dirty="0">
                <a:latin typeface="Helvetica" pitchFamily="2" charset="0"/>
              </a:rPr>
              <a:t>/</a:t>
            </a:r>
            <a:r>
              <a:rPr lang="zh-CN" altLang="en-US" dirty="0">
                <a:latin typeface="Helvetica" pitchFamily="2" charset="0"/>
              </a:rPr>
              <a:t>迭代</a:t>
            </a:r>
            <a:endParaRPr kumimoji="1" lang="zh-CN" altLang="en-US" dirty="0"/>
          </a:p>
        </p:txBody>
      </p:sp>
      <p:sp>
        <p:nvSpPr>
          <p:cNvPr id="3" name="内容占位符 2">
            <a:extLst>
              <a:ext uri="{FF2B5EF4-FFF2-40B4-BE49-F238E27FC236}">
                <a16:creationId xmlns:a16="http://schemas.microsoft.com/office/drawing/2014/main" id="{9F9D5D9D-09E0-A47A-5BD7-5251BCEBF96A}"/>
              </a:ext>
            </a:extLst>
          </p:cNvPr>
          <p:cNvSpPr>
            <a:spLocks noGrp="1"/>
          </p:cNvSpPr>
          <p:nvPr>
            <p:ph sz="half" idx="1"/>
          </p:nvPr>
        </p:nvSpPr>
        <p:spPr/>
        <p:txBody>
          <a:bodyPr/>
          <a:lstStyle/>
          <a:p>
            <a:r>
              <a:rPr lang="en" altLang="zh-CN" dirty="0" err="1">
                <a:effectLst/>
                <a:latin typeface="Helvetica" pitchFamily="2" charset="0"/>
              </a:rPr>
              <a:t>Allreduce</a:t>
            </a:r>
            <a:r>
              <a:rPr lang="zh-CN" altLang="en-US" dirty="0">
                <a:effectLst/>
                <a:latin typeface="Helvetica" pitchFamily="2" charset="0"/>
              </a:rPr>
              <a:t>通机制</a:t>
            </a:r>
          </a:p>
          <a:p>
            <a:r>
              <a:rPr lang="en" altLang="zh-CN" dirty="0">
                <a:effectLst/>
                <a:latin typeface="Helvetica" pitchFamily="2" charset="0"/>
              </a:rPr>
              <a:t>Reduce</a:t>
            </a:r>
            <a:r>
              <a:rPr lang="zh-CN" altLang="en" dirty="0">
                <a:effectLst/>
                <a:latin typeface="Helvetica" pitchFamily="2" charset="0"/>
              </a:rPr>
              <a:t>：</a:t>
            </a:r>
            <a:r>
              <a:rPr lang="zh-CN" altLang="en-US" dirty="0">
                <a:effectLst/>
                <a:latin typeface="Helvetica" pitchFamily="2" charset="0"/>
              </a:rPr>
              <a:t>用于从不同处理单元收集数据或部分结果，并由选定的运算符将它们组合成全</a:t>
            </a:r>
          </a:p>
          <a:p>
            <a:r>
              <a:rPr lang="zh-CN" altLang="en-US" dirty="0">
                <a:effectLst/>
                <a:latin typeface="Helvetica" pitchFamily="2" charset="0"/>
              </a:rPr>
              <a:t>局结果</a:t>
            </a:r>
          </a:p>
          <a:p>
            <a:r>
              <a:rPr lang="en" altLang="zh-CN" dirty="0" err="1">
                <a:effectLst/>
                <a:latin typeface="Helvetica" pitchFamily="2" charset="0"/>
              </a:rPr>
              <a:t>AllReduce</a:t>
            </a:r>
            <a:r>
              <a:rPr lang="en" altLang="zh-CN" dirty="0">
                <a:effectLst/>
                <a:latin typeface="Helvetica" pitchFamily="2" charset="0"/>
              </a:rPr>
              <a:t>: reduce</a:t>
            </a:r>
            <a:r>
              <a:rPr lang="zh-CN" altLang="en-US" dirty="0">
                <a:effectLst/>
                <a:latin typeface="Helvetica" pitchFamily="2" charset="0"/>
              </a:rPr>
              <a:t>的结果分发到所有节点</a:t>
            </a:r>
          </a:p>
          <a:p>
            <a:endParaRPr kumimoji="1" lang="en-US" altLang="zh-CN" dirty="0"/>
          </a:p>
          <a:p>
            <a:endParaRPr kumimoji="1" lang="zh-CN" altLang="en-US" dirty="0"/>
          </a:p>
        </p:txBody>
      </p:sp>
      <p:sp>
        <p:nvSpPr>
          <p:cNvPr id="4" name="内容占位符 3">
            <a:extLst>
              <a:ext uri="{FF2B5EF4-FFF2-40B4-BE49-F238E27FC236}">
                <a16:creationId xmlns:a16="http://schemas.microsoft.com/office/drawing/2014/main" id="{C4ABB5D1-AA47-4243-6572-447B5EBE79AC}"/>
              </a:ext>
            </a:extLst>
          </p:cNvPr>
          <p:cNvSpPr>
            <a:spLocks noGrp="1"/>
          </p:cNvSpPr>
          <p:nvPr>
            <p:ph sz="half" idx="10"/>
          </p:nvPr>
        </p:nvSpPr>
        <p:spPr/>
        <p:txBody>
          <a:bodyPr/>
          <a:lstStyle/>
          <a:p>
            <a:r>
              <a:rPr lang="en" altLang="zh-CN" dirty="0" err="1">
                <a:effectLst/>
                <a:latin typeface="Helvetica" pitchFamily="2" charset="0"/>
              </a:rPr>
              <a:t>Allreduce</a:t>
            </a:r>
            <a:r>
              <a:rPr lang="zh-CN" altLang="en" dirty="0">
                <a:effectLst/>
                <a:latin typeface="Helvetica" pitchFamily="2" charset="0"/>
              </a:rPr>
              <a:t>： </a:t>
            </a:r>
            <a:r>
              <a:rPr lang="zh-CN" altLang="en-US" dirty="0">
                <a:effectLst/>
                <a:latin typeface="Helvetica" pitchFamily="2" charset="0"/>
              </a:rPr>
              <a:t>可以通过算法转化为对分通信</a:t>
            </a:r>
          </a:p>
          <a:p>
            <a:r>
              <a:rPr lang="zh-CN" altLang="en-US" dirty="0">
                <a:effectLst/>
                <a:latin typeface="Helvetica" pitchFamily="2" charset="0"/>
              </a:rPr>
              <a:t>通信数据量</a:t>
            </a:r>
            <a:r>
              <a:rPr lang="en" altLang="zh-CN" dirty="0">
                <a:effectLst/>
                <a:latin typeface="Helvetica" pitchFamily="2" charset="0"/>
              </a:rPr>
              <a:t>Double</a:t>
            </a:r>
            <a:r>
              <a:rPr lang="zh-CN" altLang="en" dirty="0">
                <a:effectLst/>
                <a:latin typeface="Helvetica" pitchFamily="2" charset="0"/>
              </a:rPr>
              <a:t>，</a:t>
            </a:r>
            <a:r>
              <a:rPr lang="zh-CN" altLang="en-US" dirty="0">
                <a:effectLst/>
                <a:latin typeface="Helvetica" pitchFamily="2" charset="0"/>
              </a:rPr>
              <a:t>无多打一</a:t>
            </a:r>
          </a:p>
          <a:p>
            <a:r>
              <a:rPr lang="en" altLang="zh-CN" dirty="0">
                <a:effectLst/>
                <a:latin typeface="Helvetica" pitchFamily="2" charset="0"/>
              </a:rPr>
              <a:t>HW: HD </a:t>
            </a:r>
            <a:r>
              <a:rPr lang="en" altLang="zh-CN" dirty="0" err="1">
                <a:effectLst/>
                <a:latin typeface="Helvetica" pitchFamily="2" charset="0"/>
              </a:rPr>
              <a:t>allreduce</a:t>
            </a:r>
            <a:endParaRPr lang="en" altLang="zh-CN" dirty="0">
              <a:effectLst/>
              <a:latin typeface="Helvetica" pitchFamily="2" charset="0"/>
            </a:endParaRPr>
          </a:p>
          <a:p>
            <a:r>
              <a:rPr lang="en" altLang="zh-CN" dirty="0">
                <a:effectLst/>
                <a:latin typeface="Helvetica" pitchFamily="2" charset="0"/>
              </a:rPr>
              <a:t>NV: Ring </a:t>
            </a:r>
            <a:r>
              <a:rPr lang="en" altLang="zh-CN" dirty="0" err="1">
                <a:effectLst/>
                <a:latin typeface="Helvetica" pitchFamily="2" charset="0"/>
              </a:rPr>
              <a:t>allreduce</a:t>
            </a:r>
            <a:endParaRPr lang="en" altLang="zh-CN" dirty="0">
              <a:effectLst/>
              <a:latin typeface="Helvetica" pitchFamily="2" charset="0"/>
            </a:endParaRPr>
          </a:p>
          <a:p>
            <a:endParaRPr kumimoji="1" lang="zh-CN" altLang="en-US" dirty="0"/>
          </a:p>
        </p:txBody>
      </p:sp>
      <p:pic>
        <p:nvPicPr>
          <p:cNvPr id="5" name="图片 4">
            <a:extLst>
              <a:ext uri="{FF2B5EF4-FFF2-40B4-BE49-F238E27FC236}">
                <a16:creationId xmlns:a16="http://schemas.microsoft.com/office/drawing/2014/main" id="{78B3F3C2-A03C-B86C-6014-D8BF1BD6E780}"/>
              </a:ext>
            </a:extLst>
          </p:cNvPr>
          <p:cNvPicPr>
            <a:picLocks noChangeAspect="1"/>
          </p:cNvPicPr>
          <p:nvPr/>
        </p:nvPicPr>
        <p:blipFill>
          <a:blip r:embed="rId2"/>
          <a:stretch>
            <a:fillRect/>
          </a:stretch>
        </p:blipFill>
        <p:spPr>
          <a:xfrm>
            <a:off x="609655" y="4368470"/>
            <a:ext cx="4737100" cy="1422400"/>
          </a:xfrm>
          <a:prstGeom prst="rect">
            <a:avLst/>
          </a:prstGeom>
        </p:spPr>
      </p:pic>
      <p:pic>
        <p:nvPicPr>
          <p:cNvPr id="6" name="图片 5">
            <a:extLst>
              <a:ext uri="{FF2B5EF4-FFF2-40B4-BE49-F238E27FC236}">
                <a16:creationId xmlns:a16="http://schemas.microsoft.com/office/drawing/2014/main" id="{8F3DD269-0D3E-4B49-1CA7-C4B54FAB887E}"/>
              </a:ext>
            </a:extLst>
          </p:cNvPr>
          <p:cNvPicPr>
            <a:picLocks noChangeAspect="1"/>
          </p:cNvPicPr>
          <p:nvPr/>
        </p:nvPicPr>
        <p:blipFill>
          <a:blip r:embed="rId3"/>
          <a:stretch>
            <a:fillRect/>
          </a:stretch>
        </p:blipFill>
        <p:spPr>
          <a:xfrm>
            <a:off x="5008820" y="3619170"/>
            <a:ext cx="6858000" cy="2171700"/>
          </a:xfrm>
          <a:prstGeom prst="rect">
            <a:avLst/>
          </a:prstGeom>
        </p:spPr>
      </p:pic>
    </p:spTree>
    <p:extLst>
      <p:ext uri="{BB962C8B-B14F-4D97-AF65-F5344CB8AC3E}">
        <p14:creationId xmlns:p14="http://schemas.microsoft.com/office/powerpoint/2010/main" val="428290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EBBC4-6D9C-6ABE-79E3-883CF4418288}"/>
              </a:ext>
            </a:extLst>
          </p:cNvPr>
          <p:cNvSpPr>
            <a:spLocks noGrp="1"/>
          </p:cNvSpPr>
          <p:nvPr>
            <p:ph type="title"/>
          </p:nvPr>
        </p:nvSpPr>
        <p:spPr>
          <a:xfrm>
            <a:off x="623635" y="522789"/>
            <a:ext cx="10963473" cy="589190"/>
          </a:xfrm>
        </p:spPr>
        <p:txBody>
          <a:bodyPr/>
          <a:lstStyle/>
          <a:p>
            <a:r>
              <a:rPr lang="zh-CN" altLang="en-US" dirty="0"/>
              <a:t>高吞吐：网络中主要的流量是</a:t>
            </a:r>
            <a:r>
              <a:rPr lang="en" altLang="zh-CN" dirty="0" err="1"/>
              <a:t>AlIReduce</a:t>
            </a:r>
            <a:r>
              <a:rPr lang="zh-CN" altLang="en-US" dirty="0"/>
              <a:t>和点到点，通信量</a:t>
            </a:r>
            <a:r>
              <a:rPr lang="en-US" altLang="zh-CN" dirty="0"/>
              <a:t>10</a:t>
            </a:r>
            <a:r>
              <a:rPr lang="en" altLang="zh-CN" dirty="0"/>
              <a:t>GB</a:t>
            </a:r>
            <a:r>
              <a:rPr lang="zh-CN" altLang="en-US" dirty="0"/>
              <a:t>级</a:t>
            </a:r>
            <a:r>
              <a:rPr lang="en-US" altLang="zh-CN" dirty="0"/>
              <a:t>/</a:t>
            </a:r>
            <a:r>
              <a:rPr lang="zh-CN" altLang="en-US" dirty="0"/>
              <a:t>迭代</a:t>
            </a:r>
          </a:p>
        </p:txBody>
      </p:sp>
      <p:sp>
        <p:nvSpPr>
          <p:cNvPr id="3" name="内容占位符 2">
            <a:extLst>
              <a:ext uri="{FF2B5EF4-FFF2-40B4-BE49-F238E27FC236}">
                <a16:creationId xmlns:a16="http://schemas.microsoft.com/office/drawing/2014/main" id="{DE8F7E1E-04D9-FACD-6AE8-703319C78A07}"/>
              </a:ext>
            </a:extLst>
          </p:cNvPr>
          <p:cNvSpPr>
            <a:spLocks noGrp="1"/>
          </p:cNvSpPr>
          <p:nvPr>
            <p:ph sz="half" idx="1"/>
          </p:nvPr>
        </p:nvSpPr>
        <p:spPr>
          <a:xfrm>
            <a:off x="623634" y="1246908"/>
            <a:ext cx="5400000" cy="5112000"/>
          </a:xfrm>
        </p:spPr>
        <p:txBody>
          <a:bodyPr/>
          <a:lstStyle/>
          <a:p>
            <a:r>
              <a:rPr lang="zh-CN" altLang="en-US" dirty="0"/>
              <a:t>一个典型的</a:t>
            </a:r>
            <a:r>
              <a:rPr lang="en-US" altLang="zh-CN" dirty="0"/>
              <a:t>32</a:t>
            </a:r>
            <a:r>
              <a:rPr lang="zh-CN" altLang="en-US" dirty="0"/>
              <a:t>卡 </a:t>
            </a:r>
            <a:r>
              <a:rPr lang="en" altLang="zh-CN" dirty="0"/>
              <a:t>HD </a:t>
            </a:r>
            <a:r>
              <a:rPr lang="en" altLang="zh-CN" dirty="0" err="1"/>
              <a:t>allreduce</a:t>
            </a:r>
            <a:r>
              <a:rPr lang="zh-CN" altLang="en-US" dirty="0"/>
              <a:t>过程：</a:t>
            </a:r>
          </a:p>
          <a:p>
            <a:pPr lvl="1"/>
            <a:r>
              <a:rPr lang="zh-CN" altLang="en-US" dirty="0"/>
              <a:t>服务器节点内通信：通过总线完成机内</a:t>
            </a:r>
            <a:r>
              <a:rPr lang="en-US" altLang="zh-CN" dirty="0"/>
              <a:t>8</a:t>
            </a:r>
            <a:r>
              <a:rPr lang="zh-CN" altLang="en-US" dirty="0"/>
              <a:t>卡通信</a:t>
            </a:r>
            <a:endParaRPr lang="en-US" altLang="zh-CN" dirty="0"/>
          </a:p>
          <a:p>
            <a:pPr lvl="1"/>
            <a:r>
              <a:rPr lang="zh-CN" altLang="en-US" dirty="0"/>
              <a:t>服务器节点间通信：通过网络完成</a:t>
            </a:r>
            <a:r>
              <a:rPr lang="en-US" altLang="zh-CN" dirty="0"/>
              <a:t>4</a:t>
            </a:r>
            <a:r>
              <a:rPr lang="zh-CN" altLang="en-US" dirty="0"/>
              <a:t>台服务器之间的通信</a:t>
            </a:r>
            <a:endParaRPr lang="en-US" altLang="zh-CN" dirty="0"/>
          </a:p>
          <a:p>
            <a:r>
              <a:rPr lang="zh-CN" altLang="en-US" dirty="0"/>
              <a:t>大模型训练通信特点：</a:t>
            </a:r>
          </a:p>
          <a:p>
            <a:pPr lvl="1"/>
            <a:r>
              <a:rPr lang="th-TH" altLang="zh-CN" dirty="0"/>
              <a:t>﻿﻿</a:t>
            </a:r>
            <a:r>
              <a:rPr lang="zh-CN" altLang="en-US" dirty="0"/>
              <a:t>周期性，每轮迭代的通信模式一致</a:t>
            </a:r>
          </a:p>
          <a:p>
            <a:pPr lvl="1"/>
            <a:r>
              <a:rPr lang="zh-CN" altLang="en-US" dirty="0"/>
              <a:t>﻿﻿流数量少，单流带宽大，同步突发</a:t>
            </a:r>
          </a:p>
          <a:p>
            <a:pPr lvl="1"/>
            <a:r>
              <a:rPr lang="zh-CN" altLang="en-US" dirty="0"/>
              <a:t>﻿﻿每轮通信量大（</a:t>
            </a:r>
            <a:r>
              <a:rPr lang="en" altLang="zh-CN" dirty="0"/>
              <a:t>GB~</a:t>
            </a:r>
            <a:r>
              <a:rPr lang="zh-CN" altLang="en-US" dirty="0"/>
              <a:t>百</a:t>
            </a:r>
            <a:r>
              <a:rPr lang="en" altLang="zh-CN" dirty="0"/>
              <a:t>GB</a:t>
            </a:r>
            <a:r>
              <a:rPr lang="zh-CN" altLang="en-US" dirty="0"/>
              <a:t>级）</a:t>
            </a:r>
          </a:p>
          <a:p>
            <a:pPr lvl="1"/>
            <a:r>
              <a:rPr lang="zh-CN" altLang="en-US" dirty="0"/>
              <a:t>﻿﻿服务器内通信量为百</a:t>
            </a:r>
            <a:r>
              <a:rPr lang="en" altLang="zh-CN" dirty="0"/>
              <a:t>GB</a:t>
            </a:r>
            <a:r>
              <a:rPr lang="zh-CN" altLang="en-US" dirty="0"/>
              <a:t>级，以</a:t>
            </a:r>
            <a:r>
              <a:rPr lang="en" altLang="zh-CN" dirty="0" err="1"/>
              <a:t>allreduce</a:t>
            </a:r>
            <a:r>
              <a:rPr lang="zh-CN" altLang="en-US" dirty="0"/>
              <a:t>为主</a:t>
            </a:r>
          </a:p>
          <a:p>
            <a:pPr lvl="1"/>
            <a:endParaRPr lang="zh-CN" altLang="en-US" dirty="0"/>
          </a:p>
        </p:txBody>
      </p:sp>
      <p:sp>
        <p:nvSpPr>
          <p:cNvPr id="16" name="内容占位符 15">
            <a:extLst>
              <a:ext uri="{FF2B5EF4-FFF2-40B4-BE49-F238E27FC236}">
                <a16:creationId xmlns:a16="http://schemas.microsoft.com/office/drawing/2014/main" id="{D39429FF-8E56-CD35-E125-451C723102F2}"/>
              </a:ext>
            </a:extLst>
          </p:cNvPr>
          <p:cNvSpPr>
            <a:spLocks noGrp="1"/>
          </p:cNvSpPr>
          <p:nvPr>
            <p:ph sz="half" idx="10"/>
          </p:nvPr>
        </p:nvSpPr>
        <p:spPr/>
        <p:txBody>
          <a:bodyPr/>
          <a:lstStyle/>
          <a:p>
            <a:endParaRPr lang="zh-CN" altLang="en-US"/>
          </a:p>
        </p:txBody>
      </p:sp>
      <p:pic>
        <p:nvPicPr>
          <p:cNvPr id="17" name="图片 16">
            <a:extLst>
              <a:ext uri="{FF2B5EF4-FFF2-40B4-BE49-F238E27FC236}">
                <a16:creationId xmlns:a16="http://schemas.microsoft.com/office/drawing/2014/main" id="{ECC20F84-D8D3-A279-1DCD-F45BA67395E2}"/>
              </a:ext>
            </a:extLst>
          </p:cNvPr>
          <p:cNvPicPr>
            <a:picLocks noChangeAspect="1"/>
          </p:cNvPicPr>
          <p:nvPr/>
        </p:nvPicPr>
        <p:blipFill>
          <a:blip r:embed="rId2"/>
          <a:stretch>
            <a:fillRect/>
          </a:stretch>
        </p:blipFill>
        <p:spPr>
          <a:xfrm>
            <a:off x="6482185" y="2151856"/>
            <a:ext cx="5003800" cy="3302000"/>
          </a:xfrm>
          <a:prstGeom prst="rect">
            <a:avLst/>
          </a:prstGeom>
        </p:spPr>
      </p:pic>
    </p:spTree>
    <p:extLst>
      <p:ext uri="{BB962C8B-B14F-4D97-AF65-F5344CB8AC3E}">
        <p14:creationId xmlns:p14="http://schemas.microsoft.com/office/powerpoint/2010/main" val="411121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B8065-E522-A53C-54C5-057302409C1C}"/>
              </a:ext>
            </a:extLst>
          </p:cNvPr>
          <p:cNvSpPr>
            <a:spLocks noGrp="1"/>
          </p:cNvSpPr>
          <p:nvPr>
            <p:ph type="title"/>
          </p:nvPr>
        </p:nvSpPr>
        <p:spPr/>
        <p:txBody>
          <a:bodyPr/>
          <a:lstStyle/>
          <a:p>
            <a:r>
              <a:rPr lang="zh-CN" altLang="en-US" dirty="0">
                <a:effectLst/>
                <a:latin typeface="Helvetica" pitchFamily="2" charset="0"/>
              </a:rPr>
              <a:t>智运维：网络即插即用，端网协同稳定可靠，部署效率提升</a:t>
            </a:r>
            <a:r>
              <a:rPr lang="en-US" altLang="zh-CN" dirty="0">
                <a:effectLst/>
                <a:latin typeface="Helvetica" pitchFamily="2" charset="0"/>
              </a:rPr>
              <a:t>10</a:t>
            </a:r>
            <a:r>
              <a:rPr lang="zh-CN" altLang="en-US" dirty="0">
                <a:effectLst/>
                <a:latin typeface="Helvetica" pitchFamily="2" charset="0"/>
              </a:rPr>
              <a:t>倍</a:t>
            </a:r>
            <a:endParaRPr kumimoji="1" lang="zh-CN" altLang="en-US" dirty="0"/>
          </a:p>
        </p:txBody>
      </p:sp>
      <p:sp>
        <p:nvSpPr>
          <p:cNvPr id="3" name="内容占位符 2">
            <a:extLst>
              <a:ext uri="{FF2B5EF4-FFF2-40B4-BE49-F238E27FC236}">
                <a16:creationId xmlns:a16="http://schemas.microsoft.com/office/drawing/2014/main" id="{71A19521-BB73-B1D1-162B-914392589B06}"/>
              </a:ext>
            </a:extLst>
          </p:cNvPr>
          <p:cNvSpPr>
            <a:spLocks noGrp="1"/>
          </p:cNvSpPr>
          <p:nvPr>
            <p:ph sz="half" idx="1"/>
          </p:nvPr>
        </p:nvSpPr>
        <p:spPr/>
        <p:txBody>
          <a:bodyPr/>
          <a:lstStyle/>
          <a:p>
            <a:r>
              <a:rPr lang="en" altLang="zh-CN" dirty="0">
                <a:effectLst/>
                <a:latin typeface="Helvetica" pitchFamily="2" charset="0"/>
              </a:rPr>
              <a:t>AS-IS</a:t>
            </a:r>
            <a:r>
              <a:rPr lang="zh-CN" altLang="en" dirty="0">
                <a:effectLst/>
                <a:latin typeface="Helvetica" pitchFamily="2" charset="0"/>
              </a:rPr>
              <a:t>：</a:t>
            </a:r>
            <a:r>
              <a:rPr lang="zh-CN" altLang="en-US" dirty="0">
                <a:effectLst/>
                <a:latin typeface="Helvetica" pitchFamily="2" charset="0"/>
              </a:rPr>
              <a:t>人工刷脚本部署，低效易出错，排障耗时长</a:t>
            </a:r>
            <a:endParaRPr lang="en-US" altLang="zh-CN" dirty="0">
              <a:effectLst/>
              <a:latin typeface="Helvetica" pitchFamily="2" charset="0"/>
            </a:endParaRPr>
          </a:p>
          <a:p>
            <a:pPr>
              <a:buFont typeface="Arial" panose="020B0604020202020204" pitchFamily="34" charset="0"/>
              <a:buChar char="•"/>
            </a:pPr>
            <a:r>
              <a:rPr lang="zh-CN" altLang="en-US" dirty="0">
                <a:effectLst/>
                <a:latin typeface="Helvetica" pitchFamily="2" charset="0"/>
              </a:rPr>
              <a:t>部署依赖人工，计算</a:t>
            </a:r>
            <a:r>
              <a:rPr lang="en-US" altLang="zh-CN" dirty="0">
                <a:effectLst/>
                <a:latin typeface="Helvetica" pitchFamily="2" charset="0"/>
              </a:rPr>
              <a:t>&amp;</a:t>
            </a:r>
            <a:r>
              <a:rPr lang="zh-CN" altLang="en-US" dirty="0">
                <a:effectLst/>
                <a:latin typeface="Helvetica" pitchFamily="2" charset="0"/>
              </a:rPr>
              <a:t>网络解耦交付网卡配置与网络配置</a:t>
            </a:r>
            <a:br>
              <a:rPr lang="zh-CN" altLang="en-US" dirty="0">
                <a:effectLst/>
                <a:latin typeface="Helvetica" pitchFamily="2" charset="0"/>
              </a:rPr>
            </a:br>
            <a:r>
              <a:rPr lang="zh-CN" altLang="en-US" dirty="0">
                <a:effectLst/>
                <a:latin typeface="Helvetica" pitchFamily="2" charset="0"/>
              </a:rPr>
              <a:t>冲突</a:t>
            </a:r>
          </a:p>
          <a:p>
            <a:pPr>
              <a:buFont typeface="Arial" panose="020B0604020202020204" pitchFamily="34" charset="0"/>
              <a:buChar char="•"/>
            </a:pPr>
            <a:r>
              <a:rPr lang="zh-CN" altLang="en-US" dirty="0">
                <a:effectLst/>
                <a:latin typeface="Helvetica" pitchFamily="2" charset="0"/>
              </a:rPr>
              <a:t>﻿﻿人工基于</a:t>
            </a:r>
            <a:r>
              <a:rPr lang="en" altLang="zh-CN" dirty="0">
                <a:effectLst/>
                <a:latin typeface="Helvetica" pitchFamily="2" charset="0"/>
              </a:rPr>
              <a:t>LLD</a:t>
            </a:r>
            <a:r>
              <a:rPr lang="zh-CN" altLang="en-US" dirty="0">
                <a:effectLst/>
                <a:latin typeface="Helvetica" pitchFamily="2" charset="0"/>
              </a:rPr>
              <a:t>生成配置脚本，低效易错</a:t>
            </a:r>
          </a:p>
          <a:p>
            <a:pPr>
              <a:buFont typeface="Arial" panose="020B0604020202020204" pitchFamily="34" charset="0"/>
              <a:buChar char="•"/>
            </a:pPr>
            <a:r>
              <a:rPr lang="zh-CN" altLang="en-US" dirty="0">
                <a:effectLst/>
                <a:latin typeface="Helvetica" pitchFamily="2" charset="0"/>
              </a:rPr>
              <a:t>﻿﻿万卡组网万线互联，连线问题人工排查难</a:t>
            </a:r>
          </a:p>
          <a:p>
            <a:endParaRPr kumimoji="1" lang="zh-CN" altLang="en-US" dirty="0"/>
          </a:p>
        </p:txBody>
      </p:sp>
      <p:sp>
        <p:nvSpPr>
          <p:cNvPr id="4" name="内容占位符 3">
            <a:extLst>
              <a:ext uri="{FF2B5EF4-FFF2-40B4-BE49-F238E27FC236}">
                <a16:creationId xmlns:a16="http://schemas.microsoft.com/office/drawing/2014/main" id="{3B459A96-27BF-9092-ACE1-EA1AC425ED5F}"/>
              </a:ext>
            </a:extLst>
          </p:cNvPr>
          <p:cNvSpPr>
            <a:spLocks noGrp="1"/>
          </p:cNvSpPr>
          <p:nvPr>
            <p:ph sz="half" idx="10"/>
          </p:nvPr>
        </p:nvSpPr>
        <p:spPr/>
        <p:txBody>
          <a:bodyPr/>
          <a:lstStyle/>
          <a:p>
            <a:r>
              <a:rPr lang="en" altLang="zh-CN" dirty="0">
                <a:effectLst/>
                <a:latin typeface="Helvetica" pitchFamily="2" charset="0"/>
              </a:rPr>
              <a:t>TO-BE</a:t>
            </a:r>
            <a:r>
              <a:rPr lang="zh-CN" altLang="en" dirty="0">
                <a:effectLst/>
                <a:latin typeface="Helvetica" pitchFamily="2" charset="0"/>
              </a:rPr>
              <a:t>：</a:t>
            </a:r>
            <a:r>
              <a:rPr lang="zh-CN" altLang="en-US" dirty="0">
                <a:effectLst/>
                <a:latin typeface="Helvetica" pitchFamily="2" charset="0"/>
              </a:rPr>
              <a:t>端网协同无错开局，即插即用、自动排查</a:t>
            </a:r>
          </a:p>
          <a:p>
            <a:r>
              <a:rPr lang="en" altLang="zh-CN" dirty="0">
                <a:effectLst/>
                <a:latin typeface="Helvetica" pitchFamily="2" charset="0"/>
              </a:rPr>
              <a:t>eService</a:t>
            </a:r>
            <a:r>
              <a:rPr lang="zh-CN" altLang="en-US" dirty="0">
                <a:effectLst/>
                <a:latin typeface="Helvetica" pitchFamily="2" charset="0"/>
              </a:rPr>
              <a:t>工具云端规划，端网协同，配置强一致</a:t>
            </a:r>
          </a:p>
          <a:p>
            <a:pPr>
              <a:buFont typeface="Arial" panose="020B0604020202020204" pitchFamily="34" charset="0"/>
              <a:buChar char="•"/>
            </a:pPr>
            <a:r>
              <a:rPr lang="zh-CN" altLang="en-US" dirty="0">
                <a:effectLst/>
                <a:latin typeface="Helvetica" pitchFamily="2" charset="0"/>
              </a:rPr>
              <a:t>﻿﻿基于</a:t>
            </a:r>
            <a:r>
              <a:rPr lang="en" altLang="zh-CN" dirty="0">
                <a:effectLst/>
                <a:latin typeface="Helvetica" pitchFamily="2" charset="0"/>
              </a:rPr>
              <a:t>LLD</a:t>
            </a:r>
            <a:r>
              <a:rPr lang="zh-CN" altLang="en-US" dirty="0">
                <a:effectLst/>
                <a:latin typeface="Helvetica" pitchFamily="2" charset="0"/>
              </a:rPr>
              <a:t>自动生成配置并加载，网络即插即用</a:t>
            </a:r>
          </a:p>
          <a:p>
            <a:pPr>
              <a:buFont typeface="Arial" panose="020B0604020202020204" pitchFamily="34" charset="0"/>
              <a:buChar char="•"/>
            </a:pPr>
            <a:r>
              <a:rPr lang="zh-CN" altLang="en-US" dirty="0">
                <a:effectLst/>
                <a:latin typeface="Helvetica" pitchFamily="2" charset="0"/>
              </a:rPr>
              <a:t>﻿﻿</a:t>
            </a:r>
            <a:r>
              <a:rPr lang="en" altLang="zh-CN" dirty="0">
                <a:effectLst/>
                <a:latin typeface="Helvetica" pitchFamily="2" charset="0"/>
              </a:rPr>
              <a:t>LLD</a:t>
            </a:r>
            <a:r>
              <a:rPr lang="zh-CN" altLang="en-US" dirty="0">
                <a:effectLst/>
                <a:latin typeface="Helvetica" pitchFamily="2" charset="0"/>
              </a:rPr>
              <a:t>规划与</a:t>
            </a:r>
            <a:r>
              <a:rPr lang="en" altLang="zh-CN" dirty="0">
                <a:effectLst/>
                <a:latin typeface="Helvetica" pitchFamily="2" charset="0"/>
              </a:rPr>
              <a:t>LLDP</a:t>
            </a:r>
            <a:r>
              <a:rPr lang="zh-CN" altLang="en-US" dirty="0">
                <a:effectLst/>
                <a:latin typeface="Helvetica" pitchFamily="2" charset="0"/>
              </a:rPr>
              <a:t>实际拓扑秒级比较，自动排查线路错误</a:t>
            </a:r>
          </a:p>
          <a:p>
            <a:endParaRPr kumimoji="1" lang="zh-CN" altLang="en-US" dirty="0"/>
          </a:p>
        </p:txBody>
      </p:sp>
      <p:pic>
        <p:nvPicPr>
          <p:cNvPr id="5" name="图片 4">
            <a:extLst>
              <a:ext uri="{FF2B5EF4-FFF2-40B4-BE49-F238E27FC236}">
                <a16:creationId xmlns:a16="http://schemas.microsoft.com/office/drawing/2014/main" id="{377BCB91-C276-50E2-C1B8-E9908E7EAAFA}"/>
              </a:ext>
            </a:extLst>
          </p:cNvPr>
          <p:cNvPicPr>
            <a:picLocks noChangeAspect="1"/>
          </p:cNvPicPr>
          <p:nvPr/>
        </p:nvPicPr>
        <p:blipFill>
          <a:blip r:embed="rId2"/>
          <a:stretch>
            <a:fillRect/>
          </a:stretch>
        </p:blipFill>
        <p:spPr>
          <a:xfrm>
            <a:off x="1598045" y="3802908"/>
            <a:ext cx="4185238" cy="2279831"/>
          </a:xfrm>
          <a:prstGeom prst="rect">
            <a:avLst/>
          </a:prstGeom>
        </p:spPr>
      </p:pic>
      <p:pic>
        <p:nvPicPr>
          <p:cNvPr id="6" name="图片 5">
            <a:extLst>
              <a:ext uri="{FF2B5EF4-FFF2-40B4-BE49-F238E27FC236}">
                <a16:creationId xmlns:a16="http://schemas.microsoft.com/office/drawing/2014/main" id="{97A77BBA-B111-4E4F-C3EF-84B83BEBB3BE}"/>
              </a:ext>
            </a:extLst>
          </p:cNvPr>
          <p:cNvPicPr>
            <a:picLocks noChangeAspect="1"/>
          </p:cNvPicPr>
          <p:nvPr/>
        </p:nvPicPr>
        <p:blipFill>
          <a:blip r:embed="rId3"/>
          <a:stretch>
            <a:fillRect/>
          </a:stretch>
        </p:blipFill>
        <p:spPr>
          <a:xfrm>
            <a:off x="6279307" y="3275107"/>
            <a:ext cx="5215602" cy="2807632"/>
          </a:xfrm>
          <a:prstGeom prst="rect">
            <a:avLst/>
          </a:prstGeom>
        </p:spPr>
      </p:pic>
    </p:spTree>
    <p:extLst>
      <p:ext uri="{BB962C8B-B14F-4D97-AF65-F5344CB8AC3E}">
        <p14:creationId xmlns:p14="http://schemas.microsoft.com/office/powerpoint/2010/main" val="852210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5287E5-0CD4-8888-E85C-5E68C46C530F}"/>
              </a:ext>
            </a:extLst>
          </p:cNvPr>
          <p:cNvSpPr>
            <a:spLocks noGrp="1"/>
          </p:cNvSpPr>
          <p:nvPr>
            <p:ph type="title"/>
          </p:nvPr>
        </p:nvSpPr>
        <p:spPr/>
        <p:txBody>
          <a:bodyPr/>
          <a:lstStyle/>
          <a:p>
            <a:r>
              <a:rPr lang="en" altLang="zh-CN" dirty="0" err="1">
                <a:effectLst/>
                <a:latin typeface="Helvetica" pitchFamily="2" charset="0"/>
              </a:rPr>
              <a:t>Alil</a:t>
            </a:r>
            <a:r>
              <a:rPr lang="zh-CN" altLang="en-US" dirty="0">
                <a:effectLst/>
                <a:latin typeface="Helvetica" pitchFamily="2" charset="0"/>
              </a:rPr>
              <a:t>练集群挑战一训练性能：模型规模增长集群规模、效率、架构等带来巨大挑战</a:t>
            </a:r>
            <a:endParaRPr lang="zh-CN" altLang="en-US" dirty="0"/>
          </a:p>
        </p:txBody>
      </p:sp>
      <p:sp>
        <p:nvSpPr>
          <p:cNvPr id="4" name="内容占位符 3">
            <a:extLst>
              <a:ext uri="{FF2B5EF4-FFF2-40B4-BE49-F238E27FC236}">
                <a16:creationId xmlns:a16="http://schemas.microsoft.com/office/drawing/2014/main" id="{94FC6478-0DF8-8AA4-5D7D-0D1B7C4D8733}"/>
              </a:ext>
            </a:extLst>
          </p:cNvPr>
          <p:cNvSpPr>
            <a:spLocks noGrp="1"/>
          </p:cNvSpPr>
          <p:nvPr>
            <p:ph sz="half" idx="1"/>
          </p:nvPr>
        </p:nvSpPr>
        <p:spPr/>
        <p:txBody>
          <a:bodyPr/>
          <a:lstStyle/>
          <a:p>
            <a:r>
              <a:rPr lang="zh-CN" altLang="en-US" dirty="0">
                <a:effectLst/>
                <a:latin typeface="Helvetica" pitchFamily="2" charset="0"/>
              </a:rPr>
              <a:t>算力规模挑战：万亿稠密、十万亿稀疏大模型需要</a:t>
            </a:r>
            <a:r>
              <a:rPr lang="en-US" altLang="zh-CN" dirty="0">
                <a:effectLst/>
                <a:latin typeface="Helvetica" pitchFamily="2" charset="0"/>
              </a:rPr>
              <a:t>64</a:t>
            </a:r>
            <a:r>
              <a:rPr lang="en" altLang="zh-CN" dirty="0">
                <a:effectLst/>
                <a:latin typeface="Helvetica" pitchFamily="2" charset="0"/>
              </a:rPr>
              <a:t>E</a:t>
            </a:r>
            <a:r>
              <a:rPr lang="zh-CN" altLang="en-US" dirty="0">
                <a:effectLst/>
                <a:latin typeface="Helvetica" pitchFamily="2" charset="0"/>
              </a:rPr>
              <a:t>规模算力集群才能满足训练时间</a:t>
            </a:r>
            <a:r>
              <a:rPr lang="en-US" altLang="zh-CN" dirty="0">
                <a:effectLst/>
                <a:latin typeface="Helvetica" pitchFamily="2" charset="0"/>
              </a:rPr>
              <a:t>&lt;100</a:t>
            </a:r>
            <a:r>
              <a:rPr lang="zh-CN" altLang="en-US" dirty="0">
                <a:effectLst/>
                <a:latin typeface="Helvetica" pitchFamily="2" charset="0"/>
              </a:rPr>
              <a:t>天。</a:t>
            </a:r>
            <a:r>
              <a:rPr lang="en-US" altLang="zh-CN" dirty="0">
                <a:effectLst/>
                <a:latin typeface="Helvetica" pitchFamily="2" charset="0"/>
              </a:rPr>
              <a:t>64</a:t>
            </a:r>
            <a:r>
              <a:rPr lang="en" altLang="zh-CN" dirty="0">
                <a:effectLst/>
                <a:latin typeface="Helvetica" pitchFamily="2" charset="0"/>
              </a:rPr>
              <a:t>E</a:t>
            </a:r>
            <a:r>
              <a:rPr lang="zh-CN" altLang="en-US" dirty="0">
                <a:effectLst/>
                <a:latin typeface="Helvetica" pitchFamily="2" charset="0"/>
              </a:rPr>
              <a:t>需要十万卡互连，对互连性能提出了更高的要求</a:t>
            </a:r>
            <a:endParaRPr lang="en-US" altLang="zh-CN" dirty="0">
              <a:effectLst/>
              <a:latin typeface="Helvetica" pitchFamily="2" charset="0"/>
            </a:endParaRPr>
          </a:p>
          <a:p>
            <a:r>
              <a:rPr lang="zh-CN" altLang="en-US" dirty="0">
                <a:effectLst/>
                <a:latin typeface="Helvetica" pitchFamily="2" charset="0"/>
              </a:rPr>
              <a:t>集群效率挑战：随着集群规模增乐，大模型算力利用率下降明显</a:t>
            </a:r>
          </a:p>
          <a:p>
            <a:endParaRPr lang="zh-CN" altLang="en-US" dirty="0">
              <a:effectLst/>
              <a:latin typeface="Helvetica" pitchFamily="2" charset="0"/>
            </a:endParaRPr>
          </a:p>
          <a:p>
            <a:endParaRPr lang="zh-CN" altLang="en-US" dirty="0"/>
          </a:p>
        </p:txBody>
      </p:sp>
      <p:pic>
        <p:nvPicPr>
          <p:cNvPr id="5" name="图片 4">
            <a:extLst>
              <a:ext uri="{FF2B5EF4-FFF2-40B4-BE49-F238E27FC236}">
                <a16:creationId xmlns:a16="http://schemas.microsoft.com/office/drawing/2014/main" id="{88977566-492C-E80C-22C7-43E675C052D7}"/>
              </a:ext>
            </a:extLst>
          </p:cNvPr>
          <p:cNvPicPr>
            <a:picLocks noChangeAspect="1"/>
          </p:cNvPicPr>
          <p:nvPr/>
        </p:nvPicPr>
        <p:blipFill>
          <a:blip r:embed="rId2"/>
          <a:stretch>
            <a:fillRect/>
          </a:stretch>
        </p:blipFill>
        <p:spPr>
          <a:xfrm>
            <a:off x="885799" y="3614363"/>
            <a:ext cx="7772400" cy="2059530"/>
          </a:xfrm>
          <a:prstGeom prst="rect">
            <a:avLst/>
          </a:prstGeom>
        </p:spPr>
      </p:pic>
      <p:pic>
        <p:nvPicPr>
          <p:cNvPr id="6" name="图片 5">
            <a:extLst>
              <a:ext uri="{FF2B5EF4-FFF2-40B4-BE49-F238E27FC236}">
                <a16:creationId xmlns:a16="http://schemas.microsoft.com/office/drawing/2014/main" id="{9E14865B-BE03-508E-D843-3EAA84FC9340}"/>
              </a:ext>
            </a:extLst>
          </p:cNvPr>
          <p:cNvPicPr>
            <a:picLocks noChangeAspect="1"/>
          </p:cNvPicPr>
          <p:nvPr/>
        </p:nvPicPr>
        <p:blipFill>
          <a:blip r:embed="rId3"/>
          <a:stretch>
            <a:fillRect/>
          </a:stretch>
        </p:blipFill>
        <p:spPr>
          <a:xfrm>
            <a:off x="7354215" y="3323328"/>
            <a:ext cx="4381500" cy="2641600"/>
          </a:xfrm>
          <a:prstGeom prst="rect">
            <a:avLst/>
          </a:prstGeom>
        </p:spPr>
      </p:pic>
    </p:spTree>
    <p:extLst>
      <p:ext uri="{BB962C8B-B14F-4D97-AF65-F5344CB8AC3E}">
        <p14:creationId xmlns:p14="http://schemas.microsoft.com/office/powerpoint/2010/main" val="1812878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5287E5-0CD4-8888-E85C-5E68C46C530F}"/>
              </a:ext>
            </a:extLst>
          </p:cNvPr>
          <p:cNvSpPr>
            <a:spLocks noGrp="1"/>
          </p:cNvSpPr>
          <p:nvPr>
            <p:ph type="title"/>
          </p:nvPr>
        </p:nvSpPr>
        <p:spPr/>
        <p:txBody>
          <a:bodyPr/>
          <a:lstStyle/>
          <a:p>
            <a:r>
              <a:rPr lang="en" altLang="zh-CN" dirty="0" err="1">
                <a:effectLst/>
                <a:latin typeface="Helvetica" pitchFamily="2" charset="0"/>
              </a:rPr>
              <a:t>Alil</a:t>
            </a:r>
            <a:r>
              <a:rPr lang="zh-CN" altLang="en-US" dirty="0">
                <a:effectLst/>
                <a:latin typeface="Helvetica" pitchFamily="2" charset="0"/>
              </a:rPr>
              <a:t>练集群挑战一训练性能：模型规模增长集群规模、效率、架构等带来巨大挑战</a:t>
            </a:r>
            <a:endParaRPr lang="zh-CN" altLang="en-US" dirty="0"/>
          </a:p>
        </p:txBody>
      </p:sp>
      <p:sp>
        <p:nvSpPr>
          <p:cNvPr id="4" name="内容占位符 3">
            <a:extLst>
              <a:ext uri="{FF2B5EF4-FFF2-40B4-BE49-F238E27FC236}">
                <a16:creationId xmlns:a16="http://schemas.microsoft.com/office/drawing/2014/main" id="{94FC6478-0DF8-8AA4-5D7D-0D1B7C4D8733}"/>
              </a:ext>
            </a:extLst>
          </p:cNvPr>
          <p:cNvSpPr>
            <a:spLocks noGrp="1"/>
          </p:cNvSpPr>
          <p:nvPr>
            <p:ph sz="half" idx="1"/>
          </p:nvPr>
        </p:nvSpPr>
        <p:spPr/>
        <p:txBody>
          <a:bodyPr/>
          <a:lstStyle/>
          <a:p>
            <a:r>
              <a:rPr lang="zh-CN" altLang="en-US" dirty="0">
                <a:effectLst/>
                <a:latin typeface="Helvetica" pitchFamily="2" charset="0"/>
              </a:rPr>
              <a:t>分布式训练模型并行度挑战：</a:t>
            </a:r>
          </a:p>
          <a:p>
            <a:pPr>
              <a:buFont typeface="+mj-lt"/>
              <a:buAutoNum type="arabicPeriod"/>
            </a:pPr>
            <a:r>
              <a:rPr lang="zh-CN" altLang="en-US" dirty="0">
                <a:effectLst/>
                <a:latin typeface="Helvetica" pitchFamily="2" charset="0"/>
              </a:rPr>
              <a:t>﻿﻿﻿模型规模快速增长，服务器内</a:t>
            </a:r>
            <a:r>
              <a:rPr lang="en-US" altLang="zh-CN" dirty="0">
                <a:effectLst/>
                <a:latin typeface="Helvetica" pitchFamily="2" charset="0"/>
              </a:rPr>
              <a:t>8</a:t>
            </a:r>
            <a:r>
              <a:rPr lang="zh-CN" altLang="en-US" dirty="0">
                <a:effectLst/>
                <a:latin typeface="Helvetica" pitchFamily="2" charset="0"/>
              </a:rPr>
              <a:t>卡模型并行无法满足万亿参数模型的要求</a:t>
            </a:r>
          </a:p>
          <a:p>
            <a:pPr>
              <a:buFont typeface="+mj-lt"/>
              <a:buAutoNum type="arabicPeriod"/>
            </a:pPr>
            <a:r>
              <a:rPr lang="zh-CN" altLang="en-US" dirty="0">
                <a:effectLst/>
                <a:latin typeface="Helvetica" pitchFamily="2" charset="0"/>
              </a:rPr>
              <a:t>﻿﻿﻿模型训练所支持的</a:t>
            </a:r>
            <a:r>
              <a:rPr lang="en" altLang="zh-CN" dirty="0">
                <a:effectLst/>
                <a:latin typeface="Helvetica" pitchFamily="2" charset="0"/>
              </a:rPr>
              <a:t>batch size</a:t>
            </a:r>
            <a:r>
              <a:rPr lang="zh-CN" altLang="en-US" dirty="0">
                <a:effectLst/>
                <a:latin typeface="Helvetica" pitchFamily="2" charset="0"/>
              </a:rPr>
              <a:t>增长缓慢，由于</a:t>
            </a:r>
            <a:r>
              <a:rPr lang="en" altLang="zh-CN" dirty="0">
                <a:effectLst/>
                <a:latin typeface="Helvetica" pitchFamily="2" charset="0"/>
              </a:rPr>
              <a:t>batch size</a:t>
            </a:r>
            <a:r>
              <a:rPr lang="zh-CN" altLang="en-US" dirty="0">
                <a:effectLst/>
                <a:latin typeface="Helvetica" pitchFamily="2" charset="0"/>
              </a:rPr>
              <a:t>的限制对扩大模型并行度的要求进一步增加给卡间互联带宽以及规模带来挑战，需要支持超大规模卡间互联带宽的超节点架构支撑</a:t>
            </a:r>
          </a:p>
        </p:txBody>
      </p:sp>
      <p:pic>
        <p:nvPicPr>
          <p:cNvPr id="2" name="图片 1">
            <a:extLst>
              <a:ext uri="{FF2B5EF4-FFF2-40B4-BE49-F238E27FC236}">
                <a16:creationId xmlns:a16="http://schemas.microsoft.com/office/drawing/2014/main" id="{6EF6519F-59D0-1071-FDFF-300C94DAD255}"/>
              </a:ext>
            </a:extLst>
          </p:cNvPr>
          <p:cNvPicPr>
            <a:picLocks noChangeAspect="1"/>
          </p:cNvPicPr>
          <p:nvPr/>
        </p:nvPicPr>
        <p:blipFill>
          <a:blip r:embed="rId2"/>
          <a:stretch>
            <a:fillRect/>
          </a:stretch>
        </p:blipFill>
        <p:spPr>
          <a:xfrm>
            <a:off x="1860489" y="3598076"/>
            <a:ext cx="7772400" cy="2535676"/>
          </a:xfrm>
          <a:prstGeom prst="rect">
            <a:avLst/>
          </a:prstGeom>
        </p:spPr>
      </p:pic>
    </p:spTree>
    <p:extLst>
      <p:ext uri="{BB962C8B-B14F-4D97-AF65-F5344CB8AC3E}">
        <p14:creationId xmlns:p14="http://schemas.microsoft.com/office/powerpoint/2010/main" val="377886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797E7A-E4FB-FB55-879D-2AA402838127}"/>
              </a:ext>
            </a:extLst>
          </p:cNvPr>
          <p:cNvSpPr>
            <a:spLocks noGrp="1"/>
          </p:cNvSpPr>
          <p:nvPr>
            <p:ph type="title"/>
          </p:nvPr>
        </p:nvSpPr>
        <p:spPr/>
        <p:txBody>
          <a:bodyPr/>
          <a:lstStyle/>
          <a:p>
            <a:r>
              <a:rPr lang="en" altLang="zh-CN" dirty="0" err="1">
                <a:effectLst/>
                <a:latin typeface="Helvetica" pitchFamily="2" charset="0"/>
              </a:rPr>
              <a:t>Alil</a:t>
            </a:r>
            <a:r>
              <a:rPr lang="zh-CN" altLang="en-US" dirty="0">
                <a:effectLst/>
                <a:latin typeface="Helvetica" pitchFamily="2" charset="0"/>
              </a:rPr>
              <a:t>练集群挑战一训练性能：模型规模增长集群规模、效率、架构等带来巨大挑战</a:t>
            </a:r>
            <a:endParaRPr kumimoji="1" lang="zh-CN" altLang="en-US" dirty="0"/>
          </a:p>
        </p:txBody>
      </p:sp>
      <p:sp>
        <p:nvSpPr>
          <p:cNvPr id="3" name="内容占位符 2">
            <a:extLst>
              <a:ext uri="{FF2B5EF4-FFF2-40B4-BE49-F238E27FC236}">
                <a16:creationId xmlns:a16="http://schemas.microsoft.com/office/drawing/2014/main" id="{423675A8-DC06-9584-C4B5-E513E3092483}"/>
              </a:ext>
            </a:extLst>
          </p:cNvPr>
          <p:cNvSpPr>
            <a:spLocks noGrp="1"/>
          </p:cNvSpPr>
          <p:nvPr>
            <p:ph sz="half" idx="1"/>
          </p:nvPr>
        </p:nvSpPr>
        <p:spPr/>
        <p:txBody>
          <a:bodyPr/>
          <a:lstStyle/>
          <a:p>
            <a:r>
              <a:rPr lang="zh-CN" altLang="en-US" dirty="0">
                <a:effectLst/>
                <a:latin typeface="Helvetica" pitchFamily="2" charset="0"/>
              </a:rPr>
              <a:t>通信挑战：张量并行和专家并行都需要</a:t>
            </a:r>
          </a:p>
          <a:p>
            <a:r>
              <a:rPr lang="zh-CN" altLang="en-US" dirty="0">
                <a:effectLst/>
                <a:latin typeface="Helvetica" pitchFamily="2" charset="0"/>
              </a:rPr>
              <a:t>超大网络带宽</a:t>
            </a:r>
          </a:p>
          <a:p>
            <a:endParaRPr kumimoji="1" lang="zh-CN" altLang="en-US" dirty="0"/>
          </a:p>
        </p:txBody>
      </p:sp>
      <p:graphicFrame>
        <p:nvGraphicFramePr>
          <p:cNvPr id="5" name="内容占位符 4">
            <a:extLst>
              <a:ext uri="{FF2B5EF4-FFF2-40B4-BE49-F238E27FC236}">
                <a16:creationId xmlns:a16="http://schemas.microsoft.com/office/drawing/2014/main" id="{77F1E1C5-36DA-A9E3-A53A-F12ED75B5E20}"/>
              </a:ext>
            </a:extLst>
          </p:cNvPr>
          <p:cNvGraphicFramePr>
            <a:graphicFrameLocks noGrp="1"/>
          </p:cNvGraphicFramePr>
          <p:nvPr>
            <p:ph sz="half" idx="10"/>
            <p:extLst>
              <p:ext uri="{D42A27DB-BD31-4B8C-83A1-F6EECF244321}">
                <p14:modId xmlns:p14="http://schemas.microsoft.com/office/powerpoint/2010/main" val="790459609"/>
              </p:ext>
            </p:extLst>
          </p:nvPr>
        </p:nvGraphicFramePr>
        <p:xfrm>
          <a:off x="2488695" y="2957968"/>
          <a:ext cx="7579755" cy="3040897"/>
        </p:xfrm>
        <a:graphic>
          <a:graphicData uri="http://schemas.openxmlformats.org/drawingml/2006/table">
            <a:tbl>
              <a:tblPr/>
              <a:tblGrid>
                <a:gridCol w="1515951">
                  <a:extLst>
                    <a:ext uri="{9D8B030D-6E8A-4147-A177-3AD203B41FA5}">
                      <a16:colId xmlns:a16="http://schemas.microsoft.com/office/drawing/2014/main" val="4117872248"/>
                    </a:ext>
                  </a:extLst>
                </a:gridCol>
                <a:gridCol w="1515951">
                  <a:extLst>
                    <a:ext uri="{9D8B030D-6E8A-4147-A177-3AD203B41FA5}">
                      <a16:colId xmlns:a16="http://schemas.microsoft.com/office/drawing/2014/main" val="176735720"/>
                    </a:ext>
                  </a:extLst>
                </a:gridCol>
                <a:gridCol w="1515951">
                  <a:extLst>
                    <a:ext uri="{9D8B030D-6E8A-4147-A177-3AD203B41FA5}">
                      <a16:colId xmlns:a16="http://schemas.microsoft.com/office/drawing/2014/main" val="989570069"/>
                    </a:ext>
                  </a:extLst>
                </a:gridCol>
                <a:gridCol w="1515951">
                  <a:extLst>
                    <a:ext uri="{9D8B030D-6E8A-4147-A177-3AD203B41FA5}">
                      <a16:colId xmlns:a16="http://schemas.microsoft.com/office/drawing/2014/main" val="3530396748"/>
                    </a:ext>
                  </a:extLst>
                </a:gridCol>
                <a:gridCol w="1515951">
                  <a:extLst>
                    <a:ext uri="{9D8B030D-6E8A-4147-A177-3AD203B41FA5}">
                      <a16:colId xmlns:a16="http://schemas.microsoft.com/office/drawing/2014/main" val="3751968401"/>
                    </a:ext>
                  </a:extLst>
                </a:gridCol>
              </a:tblGrid>
              <a:tr h="337877">
                <a:tc>
                  <a:txBody>
                    <a:bodyPr/>
                    <a:lstStyle/>
                    <a:p>
                      <a:r>
                        <a:rPr lang="zh-CN" altLang="en-US" sz="1200">
                          <a:effectLst/>
                          <a:latin typeface="Helvetica" pitchFamily="2" charset="0"/>
                        </a:rPr>
                        <a:t>井行方式</a:t>
                      </a:r>
                    </a:p>
                  </a:txBody>
                  <a:tcPr marL="0" marR="0" marT="0" marB="0">
                    <a:lnL>
                      <a:noFill/>
                    </a:lnL>
                    <a:lnR>
                      <a:noFill/>
                    </a:lnR>
                    <a:lnT>
                      <a:noFill/>
                    </a:lnT>
                    <a:lnB>
                      <a:noFill/>
                    </a:lnB>
                    <a:noFill/>
                  </a:tcPr>
                </a:tc>
                <a:tc>
                  <a:txBody>
                    <a:bodyPr/>
                    <a:lstStyle/>
                    <a:p>
                      <a:r>
                        <a:rPr lang="zh-CN" altLang="en-US" sz="1200">
                          <a:effectLst/>
                          <a:latin typeface="Helvetica" pitchFamily="2" charset="0"/>
                        </a:rPr>
                        <a:t>通信操作</a:t>
                      </a:r>
                    </a:p>
                  </a:txBody>
                  <a:tcPr marL="0" marR="0" marT="0" marB="0">
                    <a:lnL>
                      <a:noFill/>
                    </a:lnL>
                    <a:lnR>
                      <a:noFill/>
                    </a:lnR>
                    <a:lnT>
                      <a:noFill/>
                    </a:lnT>
                    <a:lnB>
                      <a:noFill/>
                    </a:lnB>
                    <a:noFill/>
                  </a:tcPr>
                </a:tc>
                <a:tc>
                  <a:txBody>
                    <a:bodyPr/>
                    <a:lstStyle/>
                    <a:p>
                      <a:r>
                        <a:rPr lang="zh-CN" altLang="en-US" sz="1200">
                          <a:effectLst/>
                          <a:latin typeface="Helvetica" pitchFamily="2" charset="0"/>
                        </a:rPr>
                        <a:t>通信量</a:t>
                      </a:r>
                    </a:p>
                  </a:txBody>
                  <a:tcPr marL="0" marR="0" marT="0" marB="0">
                    <a:lnL>
                      <a:noFill/>
                    </a:lnL>
                    <a:lnR>
                      <a:noFill/>
                    </a:lnR>
                    <a:lnT>
                      <a:noFill/>
                    </a:lnT>
                    <a:lnB>
                      <a:noFill/>
                    </a:lnB>
                    <a:noFill/>
                  </a:tcPr>
                </a:tc>
                <a:tc>
                  <a:txBody>
                    <a:bodyPr/>
                    <a:lstStyle/>
                    <a:p>
                      <a:r>
                        <a:rPr lang="zh-CN" altLang="en-US" sz="1200">
                          <a:effectLst/>
                          <a:latin typeface="Helvetica" pitchFamily="2" charset="0"/>
                        </a:rPr>
                        <a:t>计算耗时</a:t>
                      </a:r>
                    </a:p>
                  </a:txBody>
                  <a:tcPr marL="0" marR="0" marT="0" marB="0">
                    <a:lnL>
                      <a:noFill/>
                    </a:lnL>
                    <a:lnR>
                      <a:noFill/>
                    </a:lnR>
                    <a:lnT>
                      <a:noFill/>
                    </a:lnT>
                    <a:lnB>
                      <a:noFill/>
                    </a:lnB>
                    <a:noFill/>
                  </a:tcPr>
                </a:tc>
                <a:tc>
                  <a:txBody>
                    <a:bodyPr/>
                    <a:lstStyle/>
                    <a:p>
                      <a:r>
                        <a:rPr lang="zh-CN" altLang="en-US" sz="1200">
                          <a:effectLst/>
                          <a:latin typeface="Helvetica" pitchFamily="2" charset="0"/>
                        </a:rPr>
                        <a:t>对通信的需求</a:t>
                      </a:r>
                    </a:p>
                  </a:txBody>
                  <a:tcPr marL="0" marR="0" marT="0" marB="0">
                    <a:lnL>
                      <a:noFill/>
                    </a:lnL>
                    <a:lnR>
                      <a:noFill/>
                    </a:lnR>
                    <a:lnT>
                      <a:noFill/>
                    </a:lnT>
                    <a:lnB>
                      <a:noFill/>
                    </a:lnB>
                    <a:noFill/>
                  </a:tcPr>
                </a:tc>
                <a:extLst>
                  <a:ext uri="{0D108BD9-81ED-4DB2-BD59-A6C34878D82A}">
                    <a16:rowId xmlns:a16="http://schemas.microsoft.com/office/drawing/2014/main" val="309604601"/>
                  </a:ext>
                </a:extLst>
              </a:tr>
              <a:tr h="675755">
                <a:tc>
                  <a:txBody>
                    <a:bodyPr/>
                    <a:lstStyle/>
                    <a:p>
                      <a:r>
                        <a:rPr lang="zh-CN" altLang="en-US" sz="1200">
                          <a:effectLst/>
                          <a:latin typeface="Helvetica" pitchFamily="2" charset="0"/>
                        </a:rPr>
                        <a:t>张量并行</a:t>
                      </a:r>
                    </a:p>
                    <a:p>
                      <a:r>
                        <a:rPr lang="en-US" altLang="zh-CN" sz="1200">
                          <a:effectLst/>
                          <a:latin typeface="Helvetica" pitchFamily="2" charset="0"/>
                        </a:rPr>
                        <a:t>(</a:t>
                      </a:r>
                      <a:r>
                        <a:rPr lang="en" sz="1200">
                          <a:effectLst/>
                          <a:latin typeface="Helvetica" pitchFamily="2" charset="0"/>
                        </a:rPr>
                        <a:t>TP)</a:t>
                      </a:r>
                    </a:p>
                  </a:txBody>
                  <a:tcPr marL="0" marR="0" marT="0" marB="0">
                    <a:lnL>
                      <a:noFill/>
                    </a:lnL>
                    <a:lnR>
                      <a:noFill/>
                    </a:lnR>
                    <a:lnT>
                      <a:noFill/>
                    </a:lnT>
                    <a:lnB>
                      <a:noFill/>
                    </a:lnB>
                    <a:noFill/>
                  </a:tcPr>
                </a:tc>
                <a:tc>
                  <a:txBody>
                    <a:bodyPr/>
                    <a:lstStyle/>
                    <a:p>
                      <a:r>
                        <a:rPr lang="en" sz="1200">
                          <a:effectLst/>
                          <a:latin typeface="Helvetica" pitchFamily="2" charset="0"/>
                        </a:rPr>
                        <a:t>AllReduce</a:t>
                      </a:r>
                    </a:p>
                  </a:txBody>
                  <a:tcPr marL="0" marR="0" marT="0" marB="0">
                    <a:lnL>
                      <a:noFill/>
                    </a:lnL>
                    <a:lnR>
                      <a:noFill/>
                    </a:lnR>
                    <a:lnT>
                      <a:noFill/>
                    </a:lnT>
                    <a:lnB>
                      <a:noFill/>
                    </a:lnB>
                    <a:noFill/>
                  </a:tcPr>
                </a:tc>
                <a:tc>
                  <a:txBody>
                    <a:bodyPr/>
                    <a:lstStyle/>
                    <a:p>
                      <a:r>
                        <a:rPr lang="en" sz="1200">
                          <a:effectLst/>
                          <a:latin typeface="Helvetica" pitchFamily="2" charset="0"/>
                        </a:rPr>
                        <a:t>GB</a:t>
                      </a:r>
                    </a:p>
                  </a:txBody>
                  <a:tcPr marL="0" marR="0" marT="0" marB="0">
                    <a:lnL>
                      <a:noFill/>
                    </a:lnL>
                    <a:lnR>
                      <a:noFill/>
                    </a:lnR>
                    <a:lnT>
                      <a:noFill/>
                    </a:lnT>
                    <a:lnB>
                      <a:noFill/>
                    </a:lnB>
                    <a:noFill/>
                  </a:tcPr>
                </a:tc>
                <a:tc>
                  <a:txBody>
                    <a:bodyPr/>
                    <a:lstStyle/>
                    <a:p>
                      <a:r>
                        <a:rPr lang="zh-CN" altLang="en-US" sz="1200">
                          <a:effectLst/>
                          <a:latin typeface="Helvetica" pitchFamily="2" charset="0"/>
                        </a:rPr>
                        <a:t>秒级（掩盖困难）</a:t>
                      </a:r>
                    </a:p>
                  </a:txBody>
                  <a:tcPr marL="0" marR="0" marT="0" marB="0">
                    <a:lnL>
                      <a:noFill/>
                    </a:lnL>
                    <a:lnR>
                      <a:noFill/>
                    </a:lnR>
                    <a:lnT>
                      <a:noFill/>
                    </a:lnT>
                    <a:lnB>
                      <a:noFill/>
                    </a:lnB>
                    <a:noFill/>
                  </a:tcPr>
                </a:tc>
                <a:tc>
                  <a:txBody>
                    <a:bodyPr/>
                    <a:lstStyle/>
                    <a:p>
                      <a:r>
                        <a:rPr lang="zh-CN" altLang="en-US" sz="1200">
                          <a:effectLst/>
                          <a:latin typeface="Helvetica" pitchFamily="2" charset="0"/>
                        </a:rPr>
                        <a:t>市点内高</a:t>
                      </a:r>
                    </a:p>
                    <a:p>
                      <a:r>
                        <a:rPr lang="zh-CN" altLang="en-US" sz="1200">
                          <a:effectLst/>
                          <a:latin typeface="Helvetica" pitchFamily="2" charset="0"/>
                        </a:rPr>
                        <a:t>速互联</a:t>
                      </a:r>
                    </a:p>
                  </a:txBody>
                  <a:tcPr marL="0" marR="0" marT="0" marB="0">
                    <a:lnL>
                      <a:noFill/>
                    </a:lnL>
                    <a:lnR>
                      <a:noFill/>
                    </a:lnR>
                    <a:lnT>
                      <a:noFill/>
                    </a:lnT>
                    <a:lnB>
                      <a:noFill/>
                    </a:lnB>
                    <a:noFill/>
                  </a:tcPr>
                </a:tc>
                <a:extLst>
                  <a:ext uri="{0D108BD9-81ED-4DB2-BD59-A6C34878D82A}">
                    <a16:rowId xmlns:a16="http://schemas.microsoft.com/office/drawing/2014/main" val="3298006004"/>
                  </a:ext>
                </a:extLst>
              </a:tr>
              <a:tr h="675755">
                <a:tc>
                  <a:txBody>
                    <a:bodyPr/>
                    <a:lstStyle/>
                    <a:p>
                      <a:r>
                        <a:rPr lang="zh-CN" altLang="en-US" sz="1200">
                          <a:effectLst/>
                          <a:latin typeface="Helvetica" pitchFamily="2" charset="0"/>
                        </a:rPr>
                        <a:t>流水并行</a:t>
                      </a:r>
                    </a:p>
                    <a:p>
                      <a:r>
                        <a:rPr lang="zh-CN" altLang="en-US" sz="1200">
                          <a:effectLst/>
                          <a:latin typeface="Helvetica" pitchFamily="2" charset="0"/>
                        </a:rPr>
                        <a:t>（</a:t>
                      </a:r>
                      <a:r>
                        <a:rPr lang="en" sz="1200">
                          <a:effectLst/>
                          <a:latin typeface="Helvetica" pitchFamily="2" charset="0"/>
                        </a:rPr>
                        <a:t>PP）</a:t>
                      </a:r>
                    </a:p>
                  </a:txBody>
                  <a:tcPr marL="0" marR="0" marT="0" marB="0">
                    <a:lnL>
                      <a:noFill/>
                    </a:lnL>
                    <a:lnR>
                      <a:noFill/>
                    </a:lnR>
                    <a:lnT>
                      <a:noFill/>
                    </a:lnT>
                    <a:lnB>
                      <a:noFill/>
                    </a:lnB>
                    <a:noFill/>
                  </a:tcPr>
                </a:tc>
                <a:tc>
                  <a:txBody>
                    <a:bodyPr/>
                    <a:lstStyle/>
                    <a:p>
                      <a:r>
                        <a:rPr lang="en" sz="1200">
                          <a:effectLst/>
                          <a:latin typeface="Helvetica" pitchFamily="2" charset="0"/>
                        </a:rPr>
                        <a:t>Send/Recv</a:t>
                      </a:r>
                    </a:p>
                  </a:txBody>
                  <a:tcPr marL="0" marR="0" marT="0" marB="0">
                    <a:lnL>
                      <a:noFill/>
                    </a:lnL>
                    <a:lnR>
                      <a:noFill/>
                    </a:lnR>
                    <a:lnT>
                      <a:noFill/>
                    </a:lnT>
                    <a:lnB>
                      <a:noFill/>
                    </a:lnB>
                    <a:noFill/>
                  </a:tcPr>
                </a:tc>
                <a:tc>
                  <a:txBody>
                    <a:bodyPr/>
                    <a:lstStyle/>
                    <a:p>
                      <a:r>
                        <a:rPr lang="en" sz="1200">
                          <a:effectLst/>
                          <a:latin typeface="Helvetica" pitchFamily="2" charset="0"/>
                        </a:rPr>
                        <a:t>MB</a:t>
                      </a:r>
                    </a:p>
                  </a:txBody>
                  <a:tcPr marL="0" marR="0" marT="0" marB="0">
                    <a:lnL>
                      <a:noFill/>
                    </a:lnL>
                    <a:lnR>
                      <a:noFill/>
                    </a:lnR>
                    <a:lnT>
                      <a:noFill/>
                    </a:lnT>
                    <a:lnB>
                      <a:noFill/>
                    </a:lnB>
                    <a:noFill/>
                  </a:tcPr>
                </a:tc>
                <a:tc>
                  <a:txBody>
                    <a:bodyPr/>
                    <a:lstStyle/>
                    <a:p>
                      <a:r>
                        <a:rPr lang="zh-CN" altLang="en-US" sz="1200">
                          <a:effectLst/>
                          <a:latin typeface="Helvetica" pitchFamily="2" charset="0"/>
                        </a:rPr>
                        <a:t>秒级（可流水</a:t>
                      </a:r>
                    </a:p>
                    <a:p>
                      <a:r>
                        <a:rPr lang="zh-CN" altLang="en-US" sz="1200">
                          <a:effectLst/>
                          <a:latin typeface="Helvetica" pitchFamily="2" charset="0"/>
                        </a:rPr>
                        <a:t>掩盖）</a:t>
                      </a:r>
                    </a:p>
                  </a:txBody>
                  <a:tcPr marL="0" marR="0" marT="0" marB="0">
                    <a:lnL>
                      <a:noFill/>
                    </a:lnL>
                    <a:lnR>
                      <a:noFill/>
                    </a:lnR>
                    <a:lnT>
                      <a:noFill/>
                    </a:lnT>
                    <a:lnB>
                      <a:noFill/>
                    </a:lnB>
                    <a:noFill/>
                  </a:tcPr>
                </a:tc>
                <a:tc>
                  <a:txBody>
                    <a:bodyPr/>
                    <a:lstStyle/>
                    <a:p>
                      <a:r>
                        <a:rPr lang="zh-CN" altLang="en-US" sz="1200">
                          <a:effectLst/>
                          <a:latin typeface="Helvetica" pitchFamily="2" charset="0"/>
                        </a:rPr>
                        <a:t>跨节点</a:t>
                      </a:r>
                    </a:p>
                    <a:p>
                      <a:r>
                        <a:rPr lang="en" sz="1200">
                          <a:effectLst/>
                          <a:latin typeface="Helvetica" pitchFamily="2" charset="0"/>
                        </a:rPr>
                        <a:t>P2P</a:t>
                      </a:r>
                    </a:p>
                  </a:txBody>
                  <a:tcPr marL="0" marR="0" marT="0" marB="0">
                    <a:lnL>
                      <a:noFill/>
                    </a:lnL>
                    <a:lnR>
                      <a:noFill/>
                    </a:lnR>
                    <a:lnT>
                      <a:noFill/>
                    </a:lnT>
                    <a:lnB>
                      <a:noFill/>
                    </a:lnB>
                    <a:noFill/>
                  </a:tcPr>
                </a:tc>
                <a:extLst>
                  <a:ext uri="{0D108BD9-81ED-4DB2-BD59-A6C34878D82A}">
                    <a16:rowId xmlns:a16="http://schemas.microsoft.com/office/drawing/2014/main" val="1905139628"/>
                  </a:ext>
                </a:extLst>
              </a:tr>
              <a:tr h="675755">
                <a:tc>
                  <a:txBody>
                    <a:bodyPr/>
                    <a:lstStyle/>
                    <a:p>
                      <a:r>
                        <a:rPr lang="zh-CN" altLang="en-US" sz="1200">
                          <a:effectLst/>
                          <a:latin typeface="Helvetica" pitchFamily="2" charset="0"/>
                        </a:rPr>
                        <a:t>专家井行</a:t>
                      </a:r>
                    </a:p>
                    <a:p>
                      <a:r>
                        <a:rPr lang="en-US" altLang="zh-CN" sz="1200">
                          <a:effectLst/>
                          <a:latin typeface="Helvetica" pitchFamily="2" charset="0"/>
                        </a:rPr>
                        <a:t>(</a:t>
                      </a:r>
                      <a:r>
                        <a:rPr lang="en" sz="1200">
                          <a:effectLst/>
                          <a:latin typeface="Helvetica" pitchFamily="2" charset="0"/>
                        </a:rPr>
                        <a:t>EP)</a:t>
                      </a:r>
                    </a:p>
                  </a:txBody>
                  <a:tcPr marL="0" marR="0" marT="0" marB="0">
                    <a:lnL>
                      <a:noFill/>
                    </a:lnL>
                    <a:lnR>
                      <a:noFill/>
                    </a:lnR>
                    <a:lnT>
                      <a:noFill/>
                    </a:lnT>
                    <a:lnB>
                      <a:noFill/>
                    </a:lnB>
                    <a:noFill/>
                  </a:tcPr>
                </a:tc>
                <a:tc>
                  <a:txBody>
                    <a:bodyPr/>
                    <a:lstStyle/>
                    <a:p>
                      <a:r>
                        <a:rPr lang="en" sz="1200">
                          <a:effectLst/>
                          <a:latin typeface="Helvetica" pitchFamily="2" charset="0"/>
                        </a:rPr>
                        <a:t>AlIZAIl</a:t>
                      </a:r>
                    </a:p>
                  </a:txBody>
                  <a:tcPr marL="0" marR="0" marT="0" marB="0">
                    <a:lnL>
                      <a:noFill/>
                    </a:lnL>
                    <a:lnR>
                      <a:noFill/>
                    </a:lnR>
                    <a:lnT>
                      <a:noFill/>
                    </a:lnT>
                    <a:lnB>
                      <a:noFill/>
                    </a:lnB>
                    <a:noFill/>
                  </a:tcPr>
                </a:tc>
                <a:tc>
                  <a:txBody>
                    <a:bodyPr/>
                    <a:lstStyle/>
                    <a:p>
                      <a:r>
                        <a:rPr lang="en" sz="1200">
                          <a:effectLst/>
                          <a:latin typeface="Helvetica" pitchFamily="2" charset="0"/>
                        </a:rPr>
                        <a:t>GB</a:t>
                      </a:r>
                    </a:p>
                  </a:txBody>
                  <a:tcPr marL="0" marR="0" marT="0" marB="0">
                    <a:lnL>
                      <a:noFill/>
                    </a:lnL>
                    <a:lnR>
                      <a:noFill/>
                    </a:lnR>
                    <a:lnT>
                      <a:noFill/>
                    </a:lnT>
                    <a:lnB>
                      <a:noFill/>
                    </a:lnB>
                    <a:noFill/>
                  </a:tcPr>
                </a:tc>
                <a:tc>
                  <a:txBody>
                    <a:bodyPr/>
                    <a:lstStyle/>
                    <a:p>
                      <a:r>
                        <a:rPr lang="zh-CN" altLang="en-US" sz="1200">
                          <a:effectLst/>
                          <a:latin typeface="Helvetica" pitchFamily="2" charset="0"/>
                        </a:rPr>
                        <a:t>秒级（掩盖困难）</a:t>
                      </a:r>
                    </a:p>
                  </a:txBody>
                  <a:tcPr marL="0" marR="0" marT="0" marB="0">
                    <a:lnL>
                      <a:noFill/>
                    </a:lnL>
                    <a:lnR>
                      <a:noFill/>
                    </a:lnR>
                    <a:lnT>
                      <a:noFill/>
                    </a:lnT>
                    <a:lnB>
                      <a:noFill/>
                    </a:lnB>
                    <a:noFill/>
                  </a:tcPr>
                </a:tc>
                <a:tc>
                  <a:txBody>
                    <a:bodyPr/>
                    <a:lstStyle/>
                    <a:p>
                      <a:r>
                        <a:rPr lang="zh-CN" altLang="en-US" sz="1200">
                          <a:effectLst/>
                          <a:latin typeface="Helvetica" pitchFamily="2" charset="0"/>
                        </a:rPr>
                        <a:t>跨节点</a:t>
                      </a:r>
                    </a:p>
                  </a:txBody>
                  <a:tcPr marL="0" marR="0" marT="0" marB="0">
                    <a:lnL>
                      <a:noFill/>
                    </a:lnL>
                    <a:lnR>
                      <a:noFill/>
                    </a:lnR>
                    <a:lnT>
                      <a:noFill/>
                    </a:lnT>
                    <a:lnB>
                      <a:noFill/>
                    </a:lnB>
                    <a:noFill/>
                  </a:tcPr>
                </a:tc>
                <a:extLst>
                  <a:ext uri="{0D108BD9-81ED-4DB2-BD59-A6C34878D82A}">
                    <a16:rowId xmlns:a16="http://schemas.microsoft.com/office/drawing/2014/main" val="3107004369"/>
                  </a:ext>
                </a:extLst>
              </a:tr>
              <a:tr h="675755">
                <a:tc>
                  <a:txBody>
                    <a:bodyPr/>
                    <a:lstStyle/>
                    <a:p>
                      <a:r>
                        <a:rPr lang="zh-CN" altLang="en-US" sz="1200">
                          <a:effectLst/>
                          <a:latin typeface="Helvetica" pitchFamily="2" charset="0"/>
                        </a:rPr>
                        <a:t>数据并行</a:t>
                      </a:r>
                    </a:p>
                    <a:p>
                      <a:r>
                        <a:rPr lang="en-US" altLang="zh-CN" sz="1200">
                          <a:effectLst/>
                          <a:latin typeface="Helvetica" pitchFamily="2" charset="0"/>
                        </a:rPr>
                        <a:t>(</a:t>
                      </a:r>
                      <a:r>
                        <a:rPr lang="en" sz="1200">
                          <a:effectLst/>
                          <a:latin typeface="Helvetica" pitchFamily="2" charset="0"/>
                        </a:rPr>
                        <a:t>DP)</a:t>
                      </a:r>
                    </a:p>
                  </a:txBody>
                  <a:tcPr marL="0" marR="0" marT="0" marB="0">
                    <a:lnL>
                      <a:noFill/>
                    </a:lnL>
                    <a:lnR>
                      <a:noFill/>
                    </a:lnR>
                    <a:lnT>
                      <a:noFill/>
                    </a:lnT>
                    <a:lnB>
                      <a:noFill/>
                    </a:lnB>
                    <a:noFill/>
                  </a:tcPr>
                </a:tc>
                <a:tc>
                  <a:txBody>
                    <a:bodyPr/>
                    <a:lstStyle/>
                    <a:p>
                      <a:r>
                        <a:rPr lang="en" sz="1200">
                          <a:effectLst/>
                          <a:latin typeface="Helvetica" pitchFamily="2" charset="0"/>
                        </a:rPr>
                        <a:t>AllReduce</a:t>
                      </a:r>
                    </a:p>
                  </a:txBody>
                  <a:tcPr marL="0" marR="0" marT="0" marB="0">
                    <a:lnL>
                      <a:noFill/>
                    </a:lnL>
                    <a:lnR>
                      <a:noFill/>
                    </a:lnR>
                    <a:lnT>
                      <a:noFill/>
                    </a:lnT>
                    <a:lnB>
                      <a:noFill/>
                    </a:lnB>
                    <a:noFill/>
                  </a:tcPr>
                </a:tc>
                <a:tc>
                  <a:txBody>
                    <a:bodyPr/>
                    <a:lstStyle/>
                    <a:p>
                      <a:r>
                        <a:rPr lang="en" sz="1200">
                          <a:effectLst/>
                          <a:latin typeface="Helvetica" pitchFamily="2" charset="0"/>
                        </a:rPr>
                        <a:t>GB</a:t>
                      </a:r>
                    </a:p>
                  </a:txBody>
                  <a:tcPr marL="0" marR="0" marT="0" marB="0">
                    <a:lnL>
                      <a:noFill/>
                    </a:lnL>
                    <a:lnR>
                      <a:noFill/>
                    </a:lnR>
                    <a:lnT>
                      <a:noFill/>
                    </a:lnT>
                    <a:lnB>
                      <a:noFill/>
                    </a:lnB>
                    <a:noFill/>
                  </a:tcPr>
                </a:tc>
                <a:tc>
                  <a:txBody>
                    <a:bodyPr/>
                    <a:lstStyle/>
                    <a:p>
                      <a:r>
                        <a:rPr lang="zh-CN" altLang="en-US" sz="1200">
                          <a:effectLst/>
                          <a:latin typeface="Helvetica" pitchFamily="2" charset="0"/>
                        </a:rPr>
                        <a:t>数十秒级（大</a:t>
                      </a:r>
                    </a:p>
                    <a:p>
                      <a:r>
                        <a:rPr lang="zh-CN" altLang="en-US" sz="1200">
                          <a:effectLst/>
                          <a:latin typeface="Helvetica" pitchFamily="2" charset="0"/>
                        </a:rPr>
                        <a:t>部分可掩盖）</a:t>
                      </a:r>
                    </a:p>
                  </a:txBody>
                  <a:tcPr marL="0" marR="0" marT="0" marB="0">
                    <a:lnL>
                      <a:noFill/>
                    </a:lnL>
                    <a:lnR>
                      <a:noFill/>
                    </a:lnR>
                    <a:lnT>
                      <a:noFill/>
                    </a:lnT>
                    <a:lnB>
                      <a:noFill/>
                    </a:lnB>
                    <a:noFill/>
                  </a:tcPr>
                </a:tc>
                <a:tc>
                  <a:txBody>
                    <a:bodyPr/>
                    <a:lstStyle/>
                    <a:p>
                      <a:r>
                        <a:rPr lang="zh-CN" altLang="en-US" sz="1200" dirty="0">
                          <a:effectLst/>
                          <a:latin typeface="Helvetica" pitchFamily="2" charset="0"/>
                        </a:rPr>
                        <a:t>跨节点高</a:t>
                      </a:r>
                    </a:p>
                    <a:p>
                      <a:r>
                        <a:rPr lang="zh-CN" altLang="en-US" sz="1200" dirty="0">
                          <a:effectLst/>
                          <a:latin typeface="Helvetica" pitchFamily="2" charset="0"/>
                        </a:rPr>
                        <a:t>吞吐</a:t>
                      </a:r>
                    </a:p>
                  </a:txBody>
                  <a:tcPr marL="0" marR="0" marT="0" marB="0">
                    <a:lnL>
                      <a:noFill/>
                    </a:lnL>
                    <a:lnR>
                      <a:noFill/>
                    </a:lnR>
                    <a:lnT>
                      <a:noFill/>
                    </a:lnT>
                    <a:lnB>
                      <a:noFill/>
                    </a:lnB>
                    <a:noFill/>
                  </a:tcPr>
                </a:tc>
                <a:extLst>
                  <a:ext uri="{0D108BD9-81ED-4DB2-BD59-A6C34878D82A}">
                    <a16:rowId xmlns:a16="http://schemas.microsoft.com/office/drawing/2014/main" val="2466873585"/>
                  </a:ext>
                </a:extLst>
              </a:tr>
            </a:tbl>
          </a:graphicData>
        </a:graphic>
      </p:graphicFrame>
    </p:spTree>
    <p:extLst>
      <p:ext uri="{BB962C8B-B14F-4D97-AF65-F5344CB8AC3E}">
        <p14:creationId xmlns:p14="http://schemas.microsoft.com/office/powerpoint/2010/main" val="117196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0AE54-8C24-BDA8-14B2-9B4C244E7C50}"/>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a:t>
            </a:r>
            <a:r>
              <a:rPr lang="en" altLang="zh-CN" dirty="0">
                <a:effectLst/>
                <a:latin typeface="Helvetica" pitchFamily="2" charset="0"/>
              </a:rPr>
              <a:t>l</a:t>
            </a:r>
            <a:r>
              <a:rPr lang="zh-CN" altLang="en-US" dirty="0">
                <a:effectLst/>
                <a:latin typeface="Helvetica" pitchFamily="2" charset="0"/>
              </a:rPr>
              <a:t>练集群挑战</a:t>
            </a:r>
            <a:r>
              <a:rPr lang="en-US" altLang="zh-CN" dirty="0">
                <a:effectLst/>
                <a:latin typeface="Helvetica" pitchFamily="2" charset="0"/>
              </a:rPr>
              <a:t>— </a:t>
            </a:r>
            <a:r>
              <a:rPr lang="zh-CN" altLang="en-US" dirty="0">
                <a:effectLst/>
                <a:latin typeface="Helvetica" pitchFamily="2" charset="0"/>
              </a:rPr>
              <a:t>超大规模组网：网络成本、功耗、通信效率带来巨大挑战</a:t>
            </a:r>
            <a:endParaRPr kumimoji="1" lang="zh-CN" altLang="en-US" dirty="0"/>
          </a:p>
        </p:txBody>
      </p:sp>
      <p:sp>
        <p:nvSpPr>
          <p:cNvPr id="3" name="内容占位符 2">
            <a:extLst>
              <a:ext uri="{FF2B5EF4-FFF2-40B4-BE49-F238E27FC236}">
                <a16:creationId xmlns:a16="http://schemas.microsoft.com/office/drawing/2014/main" id="{B92D406B-8D0D-0B91-E36C-E69A8C31B202}"/>
              </a:ext>
            </a:extLst>
          </p:cNvPr>
          <p:cNvSpPr>
            <a:spLocks noGrp="1"/>
          </p:cNvSpPr>
          <p:nvPr>
            <p:ph sz="half" idx="1"/>
          </p:nvPr>
        </p:nvSpPr>
        <p:spPr/>
        <p:txBody>
          <a:bodyPr/>
          <a:lstStyle/>
          <a:p>
            <a:r>
              <a:rPr lang="zh-CN" altLang="en-US" dirty="0">
                <a:effectLst/>
                <a:latin typeface="Helvetica" pitchFamily="2" charset="0"/>
              </a:rPr>
              <a:t>网络规模挑战：</a:t>
            </a:r>
            <a:r>
              <a:rPr lang="en-US" altLang="zh-CN" dirty="0">
                <a:effectLst/>
                <a:latin typeface="Helvetica" pitchFamily="2" charset="0"/>
              </a:rPr>
              <a:t>50</a:t>
            </a:r>
            <a:r>
              <a:rPr lang="en" altLang="zh-CN" dirty="0">
                <a:effectLst/>
                <a:latin typeface="Helvetica" pitchFamily="2" charset="0"/>
              </a:rPr>
              <a:t>E</a:t>
            </a:r>
            <a:r>
              <a:rPr lang="zh-CN" altLang="en-US" dirty="0">
                <a:effectLst/>
                <a:latin typeface="Helvetica" pitchFamily="2" charset="0"/>
              </a:rPr>
              <a:t>集群规模需</a:t>
            </a:r>
            <a:r>
              <a:rPr lang="en-US" altLang="zh-CN" dirty="0">
                <a:effectLst/>
                <a:latin typeface="Helvetica" pitchFamily="2" charset="0"/>
              </a:rPr>
              <a:t>128</a:t>
            </a:r>
            <a:r>
              <a:rPr lang="en" altLang="zh-CN" dirty="0">
                <a:effectLst/>
                <a:latin typeface="Helvetica" pitchFamily="2" charset="0"/>
              </a:rPr>
              <a:t>K NPU</a:t>
            </a:r>
            <a:r>
              <a:rPr lang="zh-CN" altLang="en-US" dirty="0">
                <a:effectLst/>
                <a:latin typeface="Helvetica" pitchFamily="2" charset="0"/>
              </a:rPr>
              <a:t>组网，网络能耗和成本面临巨大挑战</a:t>
            </a:r>
          </a:p>
          <a:p>
            <a:r>
              <a:rPr lang="en" altLang="zh-CN" dirty="0">
                <a:effectLst/>
                <a:latin typeface="Helvetica" pitchFamily="2" charset="0"/>
              </a:rPr>
              <a:t>Table 1</a:t>
            </a:r>
            <a:r>
              <a:rPr lang="zh-CN" altLang="en-US" dirty="0">
                <a:effectLst/>
                <a:latin typeface="Helvetica" pitchFamily="2" charset="0"/>
              </a:rPr>
              <a:t>超节点胖树组网交换芯片数量超</a:t>
            </a:r>
            <a:r>
              <a:rPr lang="en" altLang="zh-CN" dirty="0">
                <a:effectLst/>
                <a:latin typeface="Helvetica" pitchFamily="2" charset="0"/>
              </a:rPr>
              <a:t>NPU</a:t>
            </a:r>
            <a:r>
              <a:rPr lang="zh-CN" altLang="en-US" dirty="0">
                <a:effectLst/>
                <a:latin typeface="Helvetica" pitchFamily="2" charset="0"/>
              </a:rPr>
              <a:t>数</a:t>
            </a:r>
          </a:p>
          <a:p>
            <a:endParaRPr kumimoji="1" lang="zh-CN" altLang="en-US" dirty="0"/>
          </a:p>
        </p:txBody>
      </p:sp>
      <p:sp>
        <p:nvSpPr>
          <p:cNvPr id="7" name="内容占位符 6">
            <a:extLst>
              <a:ext uri="{FF2B5EF4-FFF2-40B4-BE49-F238E27FC236}">
                <a16:creationId xmlns:a16="http://schemas.microsoft.com/office/drawing/2014/main" id="{31121AFA-8858-DD86-FD3A-CC3D03AEF7D0}"/>
              </a:ext>
            </a:extLst>
          </p:cNvPr>
          <p:cNvSpPr>
            <a:spLocks noGrp="1"/>
          </p:cNvSpPr>
          <p:nvPr>
            <p:ph sz="half" idx="10"/>
          </p:nvPr>
        </p:nvSpPr>
        <p:spPr/>
        <p:txBody>
          <a:bodyPr/>
          <a:lstStyle/>
          <a:p>
            <a:r>
              <a:rPr lang="en" altLang="zh-CN" dirty="0">
                <a:effectLst/>
                <a:latin typeface="Helvetica" pitchFamily="2" charset="0"/>
              </a:rPr>
              <a:t>CX</a:t>
            </a:r>
            <a:r>
              <a:rPr lang="zh-CN" altLang="en-US" dirty="0">
                <a:effectLst/>
                <a:latin typeface="Helvetica" pitchFamily="2" charset="0"/>
              </a:rPr>
              <a:t>项目交换芯片功耗占比达到了</a:t>
            </a:r>
            <a:r>
              <a:rPr lang="en-US" altLang="zh-CN" dirty="0">
                <a:effectLst/>
                <a:latin typeface="Helvetica" pitchFamily="2" charset="0"/>
              </a:rPr>
              <a:t>~28%</a:t>
            </a:r>
            <a:r>
              <a:rPr lang="zh-CN" altLang="en-US" dirty="0">
                <a:effectLst/>
                <a:latin typeface="Helvetica" pitchFamily="2" charset="0"/>
              </a:rPr>
              <a:t>（不含光模块）</a:t>
            </a:r>
          </a:p>
          <a:p>
            <a:endParaRPr lang="zh-CN" altLang="en-US" dirty="0"/>
          </a:p>
        </p:txBody>
      </p:sp>
      <p:graphicFrame>
        <p:nvGraphicFramePr>
          <p:cNvPr id="8" name="内容占位符 4">
            <a:extLst>
              <a:ext uri="{FF2B5EF4-FFF2-40B4-BE49-F238E27FC236}">
                <a16:creationId xmlns:a16="http://schemas.microsoft.com/office/drawing/2014/main" id="{A7ABE47E-30CE-EFBE-9FD0-2876B932B87C}"/>
              </a:ext>
            </a:extLst>
          </p:cNvPr>
          <p:cNvGraphicFramePr>
            <a:graphicFrameLocks/>
          </p:cNvGraphicFramePr>
          <p:nvPr>
            <p:extLst>
              <p:ext uri="{D42A27DB-BD31-4B8C-83A1-F6EECF244321}">
                <p14:modId xmlns:p14="http://schemas.microsoft.com/office/powerpoint/2010/main" val="583717648"/>
              </p:ext>
            </p:extLst>
          </p:nvPr>
        </p:nvGraphicFramePr>
        <p:xfrm>
          <a:off x="609655" y="3979340"/>
          <a:ext cx="5400675" cy="1314354"/>
        </p:xfrm>
        <a:graphic>
          <a:graphicData uri="http://schemas.openxmlformats.org/drawingml/2006/table">
            <a:tbl>
              <a:tblPr/>
              <a:tblGrid>
                <a:gridCol w="1800225">
                  <a:extLst>
                    <a:ext uri="{9D8B030D-6E8A-4147-A177-3AD203B41FA5}">
                      <a16:colId xmlns:a16="http://schemas.microsoft.com/office/drawing/2014/main" val="1464233243"/>
                    </a:ext>
                  </a:extLst>
                </a:gridCol>
                <a:gridCol w="1800225">
                  <a:extLst>
                    <a:ext uri="{9D8B030D-6E8A-4147-A177-3AD203B41FA5}">
                      <a16:colId xmlns:a16="http://schemas.microsoft.com/office/drawing/2014/main" val="482260153"/>
                    </a:ext>
                  </a:extLst>
                </a:gridCol>
                <a:gridCol w="1800225">
                  <a:extLst>
                    <a:ext uri="{9D8B030D-6E8A-4147-A177-3AD203B41FA5}">
                      <a16:colId xmlns:a16="http://schemas.microsoft.com/office/drawing/2014/main" val="741592261"/>
                    </a:ext>
                  </a:extLst>
                </a:gridCol>
              </a:tblGrid>
              <a:tr h="187765">
                <a:tc>
                  <a:txBody>
                    <a:bodyPr/>
                    <a:lstStyle/>
                    <a:p>
                      <a:endParaRPr lang="zh-CN" altLang="en-US" sz="1200">
                        <a:effectLst/>
                        <a:latin typeface="Helvetica" pitchFamily="2" charset="0"/>
                      </a:endParaRPr>
                    </a:p>
                  </a:txBody>
                  <a:tcPr marL="0" marR="0" marT="0" marB="0">
                    <a:lnL>
                      <a:noFill/>
                    </a:lnL>
                    <a:lnR>
                      <a:noFill/>
                    </a:lnR>
                    <a:lnT>
                      <a:noFill/>
                    </a:lnT>
                    <a:lnB>
                      <a:noFill/>
                    </a:lnB>
                    <a:noFill/>
                  </a:tcPr>
                </a:tc>
                <a:tc>
                  <a:txBody>
                    <a:bodyPr/>
                    <a:lstStyle/>
                    <a:p>
                      <a:r>
                        <a:rPr lang="en" sz="1200" dirty="0">
                          <a:effectLst/>
                          <a:latin typeface="Helvetica" pitchFamily="2" charset="0"/>
                        </a:rPr>
                        <a:t>DGX</a:t>
                      </a:r>
                      <a:r>
                        <a:rPr lang="zh-CN" altLang="en-US" sz="1200" dirty="0">
                          <a:effectLst/>
                          <a:latin typeface="Helvetica" pitchFamily="2" charset="0"/>
                        </a:rPr>
                        <a:t> </a:t>
                      </a:r>
                      <a:r>
                        <a:rPr lang="en-US" altLang="zh-CN" sz="1200" dirty="0">
                          <a:effectLst/>
                          <a:latin typeface="Helvetica" pitchFamily="2" charset="0"/>
                        </a:rPr>
                        <a:t>GH200</a:t>
                      </a:r>
                      <a:endParaRPr lang="en" sz="1200" dirty="0">
                        <a:effectLst/>
                        <a:latin typeface="Helvetica" pitchFamily="2" charset="0"/>
                      </a:endParaRPr>
                    </a:p>
                  </a:txBody>
                  <a:tcPr marL="0" marR="0" marT="0" marB="0">
                    <a:lnL>
                      <a:noFill/>
                    </a:lnL>
                    <a:lnR>
                      <a:noFill/>
                    </a:lnR>
                    <a:lnT>
                      <a:noFill/>
                    </a:lnT>
                    <a:lnB>
                      <a:noFill/>
                    </a:lnB>
                    <a:noFill/>
                  </a:tcPr>
                </a:tc>
                <a:tc>
                  <a:txBody>
                    <a:bodyPr/>
                    <a:lstStyle/>
                    <a:p>
                      <a:endParaRPr lang="en-US" altLang="zh-CN" sz="1200" dirty="0">
                        <a:effectLst/>
                        <a:latin typeface="Helvetica" pitchFamily="2" charset="0"/>
                      </a:endParaRPr>
                    </a:p>
                  </a:txBody>
                  <a:tcPr marL="0" marR="0" marT="0" marB="0">
                    <a:lnL>
                      <a:noFill/>
                    </a:lnL>
                    <a:lnR>
                      <a:noFill/>
                    </a:lnR>
                    <a:lnT>
                      <a:noFill/>
                    </a:lnT>
                    <a:lnB>
                      <a:noFill/>
                    </a:lnB>
                    <a:noFill/>
                  </a:tcPr>
                </a:tc>
                <a:extLst>
                  <a:ext uri="{0D108BD9-81ED-4DB2-BD59-A6C34878D82A}">
                    <a16:rowId xmlns:a16="http://schemas.microsoft.com/office/drawing/2014/main" val="4080192050"/>
                  </a:ext>
                </a:extLst>
              </a:tr>
              <a:tr h="187765">
                <a:tc>
                  <a:txBody>
                    <a:bodyPr/>
                    <a:lstStyle/>
                    <a:p>
                      <a:r>
                        <a:rPr lang="zh-CN" altLang="en-US" sz="1200">
                          <a:effectLst/>
                          <a:latin typeface="Helvetica" pitchFamily="2" charset="0"/>
                        </a:rPr>
                        <a:t>单节点构成</a:t>
                      </a:r>
                    </a:p>
                  </a:txBody>
                  <a:tcPr marL="0" marR="0" marT="0" marB="0">
                    <a:lnL>
                      <a:noFill/>
                    </a:lnL>
                    <a:lnR>
                      <a:noFill/>
                    </a:lnR>
                    <a:lnT>
                      <a:noFill/>
                    </a:lnT>
                    <a:lnB>
                      <a:noFill/>
                    </a:lnB>
                    <a:noFill/>
                  </a:tcPr>
                </a:tc>
                <a:tc>
                  <a:txBody>
                    <a:bodyPr/>
                    <a:lstStyle/>
                    <a:p>
                      <a:r>
                        <a:rPr lang="en" sz="1200">
                          <a:effectLst/>
                          <a:latin typeface="Helvetica" pitchFamily="2" charset="0"/>
                        </a:rPr>
                        <a:t>1*Grace + 1*Hopper</a:t>
                      </a:r>
                    </a:p>
                  </a:txBody>
                  <a:tcPr marL="0" marR="0" marT="0" marB="0">
                    <a:lnL>
                      <a:noFill/>
                    </a:lnL>
                    <a:lnR>
                      <a:noFill/>
                    </a:lnR>
                    <a:lnT>
                      <a:noFill/>
                    </a:lnT>
                    <a:lnB>
                      <a:noFill/>
                    </a:lnB>
                    <a:noFill/>
                  </a:tcPr>
                </a:tc>
                <a:tc>
                  <a:txBody>
                    <a:bodyPr/>
                    <a:lstStyle/>
                    <a:p>
                      <a:r>
                        <a:rPr lang="en-US" altLang="zh-CN" sz="1200">
                          <a:effectLst/>
                          <a:latin typeface="Helvetica" pitchFamily="2" charset="0"/>
                        </a:rPr>
                        <a:t>2*1630 + 4*1981</a:t>
                      </a:r>
                    </a:p>
                  </a:txBody>
                  <a:tcPr marL="0" marR="0" marT="0" marB="0">
                    <a:lnL>
                      <a:noFill/>
                    </a:lnL>
                    <a:lnR>
                      <a:noFill/>
                    </a:lnR>
                    <a:lnT>
                      <a:noFill/>
                    </a:lnT>
                    <a:lnB>
                      <a:noFill/>
                    </a:lnB>
                    <a:noFill/>
                  </a:tcPr>
                </a:tc>
                <a:extLst>
                  <a:ext uri="{0D108BD9-81ED-4DB2-BD59-A6C34878D82A}">
                    <a16:rowId xmlns:a16="http://schemas.microsoft.com/office/drawing/2014/main" val="3240476442"/>
                  </a:ext>
                </a:extLst>
              </a:tr>
              <a:tr h="187765">
                <a:tc>
                  <a:txBody>
                    <a:bodyPr/>
                    <a:lstStyle/>
                    <a:p>
                      <a:r>
                        <a:rPr lang="en" sz="1200">
                          <a:effectLst/>
                          <a:latin typeface="Helvetica" pitchFamily="2" charset="0"/>
                        </a:rPr>
                        <a:t>SuperPOD</a:t>
                      </a:r>
                      <a:r>
                        <a:rPr lang="zh-CN" altLang="en-US" sz="1200">
                          <a:effectLst/>
                          <a:latin typeface="Helvetica" pitchFamily="2" charset="0"/>
                        </a:rPr>
                        <a:t>构成</a:t>
                      </a:r>
                    </a:p>
                  </a:txBody>
                  <a:tcPr marL="0" marR="0" marT="0" marB="0">
                    <a:lnL>
                      <a:noFill/>
                    </a:lnL>
                    <a:lnR>
                      <a:noFill/>
                    </a:lnR>
                    <a:lnT>
                      <a:noFill/>
                    </a:lnT>
                    <a:lnB>
                      <a:noFill/>
                    </a:lnB>
                    <a:noFill/>
                  </a:tcPr>
                </a:tc>
                <a:tc>
                  <a:txBody>
                    <a:bodyPr/>
                    <a:lstStyle/>
                    <a:p>
                      <a:r>
                        <a:rPr lang="en" sz="1200">
                          <a:effectLst/>
                          <a:latin typeface="Helvetica" pitchFamily="2" charset="0"/>
                        </a:rPr>
                        <a:t>256*Grace + 256*Hopper</a:t>
                      </a:r>
                    </a:p>
                  </a:txBody>
                  <a:tcPr marL="0" marR="0" marT="0" marB="0">
                    <a:lnL>
                      <a:noFill/>
                    </a:lnL>
                    <a:lnR>
                      <a:noFill/>
                    </a:lnR>
                    <a:lnT>
                      <a:noFill/>
                    </a:lnT>
                    <a:lnB>
                      <a:noFill/>
                    </a:lnB>
                    <a:noFill/>
                  </a:tcPr>
                </a:tc>
                <a:tc>
                  <a:txBody>
                    <a:bodyPr/>
                    <a:lstStyle/>
                    <a:p>
                      <a:r>
                        <a:rPr lang="en-US" altLang="zh-CN" sz="1200">
                          <a:effectLst/>
                          <a:latin typeface="Helvetica" pitchFamily="2" charset="0"/>
                        </a:rPr>
                        <a:t>128*1630+64*1981</a:t>
                      </a:r>
                    </a:p>
                  </a:txBody>
                  <a:tcPr marL="0" marR="0" marT="0" marB="0">
                    <a:lnL>
                      <a:noFill/>
                    </a:lnL>
                    <a:lnR>
                      <a:noFill/>
                    </a:lnR>
                    <a:lnT>
                      <a:noFill/>
                    </a:lnT>
                    <a:lnB>
                      <a:noFill/>
                    </a:lnB>
                    <a:noFill/>
                  </a:tcPr>
                </a:tc>
                <a:extLst>
                  <a:ext uri="{0D108BD9-81ED-4DB2-BD59-A6C34878D82A}">
                    <a16:rowId xmlns:a16="http://schemas.microsoft.com/office/drawing/2014/main" val="1822129649"/>
                  </a:ext>
                </a:extLst>
              </a:tr>
              <a:tr h="187765">
                <a:tc>
                  <a:txBody>
                    <a:bodyPr/>
                    <a:lstStyle/>
                    <a:p>
                      <a:r>
                        <a:rPr lang="zh-CN" altLang="en-US" sz="1200">
                          <a:effectLst/>
                          <a:latin typeface="Helvetica" pitchFamily="2" charset="0"/>
                        </a:rPr>
                        <a:t>组网拓扑</a:t>
                      </a:r>
                    </a:p>
                  </a:txBody>
                  <a:tcPr marL="0" marR="0" marT="0" marB="0">
                    <a:lnL>
                      <a:noFill/>
                    </a:lnL>
                    <a:lnR>
                      <a:noFill/>
                    </a:lnR>
                    <a:lnT>
                      <a:noFill/>
                    </a:lnT>
                    <a:lnB>
                      <a:noFill/>
                    </a:lnB>
                    <a:noFill/>
                  </a:tcPr>
                </a:tc>
                <a:tc>
                  <a:txBody>
                    <a:bodyPr/>
                    <a:lstStyle/>
                    <a:p>
                      <a:r>
                        <a:rPr lang="zh-CN" altLang="en-US" sz="1200">
                          <a:effectLst/>
                          <a:latin typeface="Helvetica" pitchFamily="2" charset="0"/>
                        </a:rPr>
                        <a:t>二层胖树，</a:t>
                      </a:r>
                      <a:r>
                        <a:rPr lang="en-US" altLang="zh-CN" sz="1200">
                          <a:effectLst/>
                          <a:latin typeface="Helvetica" pitchFamily="2" charset="0"/>
                        </a:rPr>
                        <a:t>1:1</a:t>
                      </a:r>
                      <a:r>
                        <a:rPr lang="zh-CN" altLang="en-US" sz="1200">
                          <a:effectLst/>
                          <a:latin typeface="Helvetica" pitchFamily="2" charset="0"/>
                        </a:rPr>
                        <a:t>无缩减</a:t>
                      </a:r>
                    </a:p>
                  </a:txBody>
                  <a:tcPr marL="0" marR="0" marT="0" marB="0">
                    <a:lnL>
                      <a:noFill/>
                    </a:lnL>
                    <a:lnR>
                      <a:noFill/>
                    </a:lnR>
                    <a:lnT>
                      <a:noFill/>
                    </a:lnT>
                    <a:lnB>
                      <a:noFill/>
                    </a:lnB>
                    <a:noFill/>
                  </a:tcPr>
                </a:tc>
                <a:tc>
                  <a:txBody>
                    <a:bodyPr/>
                    <a:lstStyle/>
                    <a:p>
                      <a:r>
                        <a:rPr lang="zh-CN" altLang="en-US" sz="1200">
                          <a:effectLst/>
                          <a:latin typeface="Helvetica" pitchFamily="2" charset="0"/>
                        </a:rPr>
                        <a:t>二层胖树，</a:t>
                      </a:r>
                      <a:r>
                        <a:rPr lang="en-US" altLang="zh-CN" sz="1200">
                          <a:effectLst/>
                          <a:latin typeface="Helvetica" pitchFamily="2" charset="0"/>
                        </a:rPr>
                        <a:t>1:1</a:t>
                      </a:r>
                      <a:r>
                        <a:rPr lang="zh-CN" altLang="en-US" sz="1200">
                          <a:effectLst/>
                          <a:latin typeface="Helvetica" pitchFamily="2" charset="0"/>
                        </a:rPr>
                        <a:t>无缩减</a:t>
                      </a:r>
                    </a:p>
                  </a:txBody>
                  <a:tcPr marL="0" marR="0" marT="0" marB="0">
                    <a:lnL>
                      <a:noFill/>
                    </a:lnL>
                    <a:lnR>
                      <a:noFill/>
                    </a:lnR>
                    <a:lnT>
                      <a:noFill/>
                    </a:lnT>
                    <a:lnB>
                      <a:noFill/>
                    </a:lnB>
                    <a:noFill/>
                  </a:tcPr>
                </a:tc>
                <a:extLst>
                  <a:ext uri="{0D108BD9-81ED-4DB2-BD59-A6C34878D82A}">
                    <a16:rowId xmlns:a16="http://schemas.microsoft.com/office/drawing/2014/main" val="762271219"/>
                  </a:ext>
                </a:extLst>
              </a:tr>
              <a:tr h="375529">
                <a:tc>
                  <a:txBody>
                    <a:bodyPr/>
                    <a:lstStyle/>
                    <a:p>
                      <a:r>
                        <a:rPr lang="zh-CN" altLang="en-US" sz="1200">
                          <a:effectLst/>
                          <a:latin typeface="Helvetica" pitchFamily="2" charset="0"/>
                        </a:rPr>
                        <a:t>网络规模</a:t>
                      </a:r>
                    </a:p>
                  </a:txBody>
                  <a:tcPr marL="0" marR="0" marT="0" marB="0">
                    <a:lnL>
                      <a:noFill/>
                    </a:lnL>
                    <a:lnR>
                      <a:noFill/>
                    </a:lnR>
                    <a:lnT>
                      <a:noFill/>
                    </a:lnT>
                    <a:lnB>
                      <a:noFill/>
                    </a:lnB>
                    <a:noFill/>
                  </a:tcPr>
                </a:tc>
                <a:tc>
                  <a:txBody>
                    <a:bodyPr/>
                    <a:lstStyle/>
                    <a:p>
                      <a:r>
                        <a:rPr lang="en" sz="1200">
                          <a:effectLst/>
                          <a:latin typeface="Helvetica" pitchFamily="2" charset="0"/>
                        </a:rPr>
                        <a:t>96*L1 NVSwitch + 36*L2</a:t>
                      </a:r>
                    </a:p>
                    <a:p>
                      <a:r>
                        <a:rPr lang="en" sz="1200">
                          <a:effectLst/>
                          <a:latin typeface="Helvetica" pitchFamily="2" charset="0"/>
                        </a:rPr>
                        <a:t>NVSwitch [2*64 Ports]</a:t>
                      </a:r>
                    </a:p>
                  </a:txBody>
                  <a:tcPr marL="0" marR="0" marT="0" marB="0">
                    <a:lnL>
                      <a:noFill/>
                    </a:lnL>
                    <a:lnR>
                      <a:noFill/>
                    </a:lnR>
                    <a:lnT>
                      <a:noFill/>
                    </a:lnT>
                    <a:lnB>
                      <a:noFill/>
                    </a:lnB>
                    <a:noFill/>
                  </a:tcPr>
                </a:tc>
                <a:tc>
                  <a:txBody>
                    <a:bodyPr/>
                    <a:lstStyle/>
                    <a:p>
                      <a:r>
                        <a:rPr lang="en" sz="1200">
                          <a:effectLst/>
                          <a:latin typeface="Helvetica" pitchFamily="2" charset="0"/>
                        </a:rPr>
                        <a:t>HCCS: 64L1 +28L2</a:t>
                      </a:r>
                    </a:p>
                  </a:txBody>
                  <a:tcPr marL="0" marR="0" marT="0" marB="0">
                    <a:lnL>
                      <a:noFill/>
                    </a:lnL>
                    <a:lnR>
                      <a:noFill/>
                    </a:lnR>
                    <a:lnT>
                      <a:noFill/>
                    </a:lnT>
                    <a:lnB>
                      <a:noFill/>
                    </a:lnB>
                    <a:noFill/>
                  </a:tcPr>
                </a:tc>
                <a:extLst>
                  <a:ext uri="{0D108BD9-81ED-4DB2-BD59-A6C34878D82A}">
                    <a16:rowId xmlns:a16="http://schemas.microsoft.com/office/drawing/2014/main" val="130930516"/>
                  </a:ext>
                </a:extLst>
              </a:tr>
              <a:tr h="187765">
                <a:tc>
                  <a:txBody>
                    <a:bodyPr/>
                    <a:lstStyle/>
                    <a:p>
                      <a:r>
                        <a:rPr lang="zh-CN" altLang="en-US" sz="1200" dirty="0">
                          <a:effectLst/>
                          <a:latin typeface="Helvetica" pitchFamily="2" charset="0"/>
                        </a:rPr>
                        <a:t>总线平面交换芯片数</a:t>
                      </a:r>
                    </a:p>
                  </a:txBody>
                  <a:tcPr marL="0" marR="0" marT="0" marB="0">
                    <a:lnL>
                      <a:noFill/>
                    </a:lnL>
                    <a:lnR>
                      <a:noFill/>
                    </a:lnR>
                    <a:lnT>
                      <a:noFill/>
                    </a:lnT>
                    <a:lnB>
                      <a:noFill/>
                    </a:lnB>
                    <a:noFill/>
                  </a:tcPr>
                </a:tc>
                <a:tc>
                  <a:txBody>
                    <a:bodyPr/>
                    <a:lstStyle/>
                    <a:p>
                      <a:r>
                        <a:rPr lang="en" sz="1200">
                          <a:effectLst/>
                          <a:latin typeface="Helvetica" pitchFamily="2" charset="0"/>
                        </a:rPr>
                        <a:t>264 (256 NPU)</a:t>
                      </a:r>
                    </a:p>
                  </a:txBody>
                  <a:tcPr marL="0" marR="0" marT="0" marB="0">
                    <a:lnL>
                      <a:noFill/>
                    </a:lnL>
                    <a:lnR>
                      <a:noFill/>
                    </a:lnR>
                    <a:lnT>
                      <a:noFill/>
                    </a:lnT>
                    <a:lnB>
                      <a:noFill/>
                    </a:lnB>
                    <a:noFill/>
                  </a:tcPr>
                </a:tc>
                <a:tc>
                  <a:txBody>
                    <a:bodyPr/>
                    <a:lstStyle/>
                    <a:p>
                      <a:r>
                        <a:rPr lang="en" sz="1200" dirty="0">
                          <a:effectLst/>
                          <a:latin typeface="Helvetica" pitchFamily="2" charset="0"/>
                        </a:rPr>
                        <a:t>92 (64 NPU)</a:t>
                      </a:r>
                    </a:p>
                  </a:txBody>
                  <a:tcPr marL="0" marR="0" marT="0" marB="0">
                    <a:lnL>
                      <a:noFill/>
                    </a:lnL>
                    <a:lnR>
                      <a:noFill/>
                    </a:lnR>
                    <a:lnT>
                      <a:noFill/>
                    </a:lnT>
                    <a:lnB>
                      <a:noFill/>
                    </a:lnB>
                    <a:noFill/>
                  </a:tcPr>
                </a:tc>
                <a:extLst>
                  <a:ext uri="{0D108BD9-81ED-4DB2-BD59-A6C34878D82A}">
                    <a16:rowId xmlns:a16="http://schemas.microsoft.com/office/drawing/2014/main" val="868330058"/>
                  </a:ext>
                </a:extLst>
              </a:tr>
            </a:tbl>
          </a:graphicData>
        </a:graphic>
      </p:graphicFrame>
      <p:graphicFrame>
        <p:nvGraphicFramePr>
          <p:cNvPr id="9" name="表格 8">
            <a:extLst>
              <a:ext uri="{FF2B5EF4-FFF2-40B4-BE49-F238E27FC236}">
                <a16:creationId xmlns:a16="http://schemas.microsoft.com/office/drawing/2014/main" id="{470ABD30-86C3-FC7E-02EF-B0055B784060}"/>
              </a:ext>
            </a:extLst>
          </p:cNvPr>
          <p:cNvGraphicFramePr>
            <a:graphicFrameLocks noGrp="1"/>
          </p:cNvGraphicFramePr>
          <p:nvPr>
            <p:extLst>
              <p:ext uri="{D42A27DB-BD31-4B8C-83A1-F6EECF244321}">
                <p14:modId xmlns:p14="http://schemas.microsoft.com/office/powerpoint/2010/main" val="214775308"/>
              </p:ext>
            </p:extLst>
          </p:nvPr>
        </p:nvGraphicFramePr>
        <p:xfrm>
          <a:off x="6023634" y="3979339"/>
          <a:ext cx="5787108" cy="2218482"/>
        </p:xfrm>
        <a:graphic>
          <a:graphicData uri="http://schemas.openxmlformats.org/drawingml/2006/table">
            <a:tbl>
              <a:tblPr/>
              <a:tblGrid>
                <a:gridCol w="1446777">
                  <a:extLst>
                    <a:ext uri="{9D8B030D-6E8A-4147-A177-3AD203B41FA5}">
                      <a16:colId xmlns:a16="http://schemas.microsoft.com/office/drawing/2014/main" val="3745432281"/>
                    </a:ext>
                  </a:extLst>
                </a:gridCol>
                <a:gridCol w="1446777">
                  <a:extLst>
                    <a:ext uri="{9D8B030D-6E8A-4147-A177-3AD203B41FA5}">
                      <a16:colId xmlns:a16="http://schemas.microsoft.com/office/drawing/2014/main" val="4126478983"/>
                    </a:ext>
                  </a:extLst>
                </a:gridCol>
                <a:gridCol w="1446777">
                  <a:extLst>
                    <a:ext uri="{9D8B030D-6E8A-4147-A177-3AD203B41FA5}">
                      <a16:colId xmlns:a16="http://schemas.microsoft.com/office/drawing/2014/main" val="3213076297"/>
                    </a:ext>
                  </a:extLst>
                </a:gridCol>
                <a:gridCol w="1446777">
                  <a:extLst>
                    <a:ext uri="{9D8B030D-6E8A-4147-A177-3AD203B41FA5}">
                      <a16:colId xmlns:a16="http://schemas.microsoft.com/office/drawing/2014/main" val="3746000385"/>
                    </a:ext>
                  </a:extLst>
                </a:gridCol>
              </a:tblGrid>
              <a:tr h="495654">
                <a:tc>
                  <a:txBody>
                    <a:bodyPr/>
                    <a:lstStyle/>
                    <a:p>
                      <a:br>
                        <a:rPr lang="zh-CN" altLang="en-US" dirty="0">
                          <a:effectLst/>
                          <a:latin typeface="Helvetica" pitchFamily="2" charset="0"/>
                        </a:rPr>
                      </a:br>
                      <a:endParaRPr lang="zh-CN" altLang="en-US" dirty="0">
                        <a:effectLst/>
                        <a:latin typeface="Helvetica" pitchFamily="2" charset="0"/>
                      </a:endParaRPr>
                    </a:p>
                  </a:txBody>
                  <a:tcPr marL="0" marR="0" marT="0" marB="0">
                    <a:lnL>
                      <a:noFill/>
                    </a:lnL>
                    <a:lnR>
                      <a:noFill/>
                    </a:lnR>
                    <a:lnT>
                      <a:noFill/>
                    </a:lnT>
                    <a:lnB>
                      <a:noFill/>
                    </a:lnB>
                    <a:noFill/>
                  </a:tcPr>
                </a:tc>
                <a:tc>
                  <a:txBody>
                    <a:bodyPr/>
                    <a:lstStyle/>
                    <a:p>
                      <a:r>
                        <a:rPr lang="zh-CN" altLang="en-US" dirty="0">
                          <a:effectLst/>
                          <a:latin typeface="Helvetica" pitchFamily="2" charset="0"/>
                        </a:rPr>
                        <a:t>芯片类型</a:t>
                      </a:r>
                    </a:p>
                  </a:txBody>
                  <a:tcPr marL="0" marR="0" marT="0" marB="0">
                    <a:lnL>
                      <a:noFill/>
                    </a:lnL>
                    <a:lnR>
                      <a:noFill/>
                    </a:lnR>
                    <a:lnT>
                      <a:noFill/>
                    </a:lnT>
                    <a:lnB>
                      <a:noFill/>
                    </a:lnB>
                    <a:noFill/>
                  </a:tcPr>
                </a:tc>
                <a:tc>
                  <a:txBody>
                    <a:bodyPr/>
                    <a:lstStyle/>
                    <a:p>
                      <a:r>
                        <a:rPr lang="zh-CN" altLang="en-US">
                          <a:effectLst/>
                          <a:latin typeface="Helvetica" pitchFamily="2" charset="0"/>
                        </a:rPr>
                        <a:t>数量</a:t>
                      </a:r>
                    </a:p>
                  </a:txBody>
                  <a:tcPr marL="0" marR="0" marT="0" marB="0">
                    <a:lnL>
                      <a:noFill/>
                    </a:lnL>
                    <a:lnR>
                      <a:noFill/>
                    </a:lnR>
                    <a:lnT>
                      <a:noFill/>
                    </a:lnT>
                    <a:lnB>
                      <a:noFill/>
                    </a:lnB>
                    <a:noFill/>
                  </a:tcPr>
                </a:tc>
                <a:tc>
                  <a:txBody>
                    <a:bodyPr/>
                    <a:lstStyle/>
                    <a:p>
                      <a:r>
                        <a:rPr lang="zh-CN" altLang="en-US" dirty="0">
                          <a:effectLst/>
                          <a:latin typeface="Helvetica" pitchFamily="2" charset="0"/>
                        </a:rPr>
                        <a:t>芯片总功耗（</a:t>
                      </a:r>
                      <a:r>
                        <a:rPr lang="en" dirty="0">
                          <a:effectLst/>
                          <a:latin typeface="Helvetica" pitchFamily="2" charset="0"/>
                        </a:rPr>
                        <a:t>W）</a:t>
                      </a:r>
                    </a:p>
                  </a:txBody>
                  <a:tcPr marL="0" marR="0" marT="0" marB="0">
                    <a:lnL>
                      <a:noFill/>
                    </a:lnL>
                    <a:lnR>
                      <a:noFill/>
                    </a:lnR>
                    <a:lnT>
                      <a:noFill/>
                    </a:lnT>
                    <a:lnB>
                      <a:noFill/>
                    </a:lnB>
                    <a:noFill/>
                  </a:tcPr>
                </a:tc>
                <a:extLst>
                  <a:ext uri="{0D108BD9-81ED-4DB2-BD59-A6C34878D82A}">
                    <a16:rowId xmlns:a16="http://schemas.microsoft.com/office/drawing/2014/main" val="3434881193"/>
                  </a:ext>
                </a:extLst>
              </a:tr>
              <a:tr h="495654">
                <a:tc rowSpan="3">
                  <a:txBody>
                    <a:bodyPr/>
                    <a:lstStyle/>
                    <a:p>
                      <a:r>
                        <a:rPr lang="en" sz="2400">
                          <a:effectLst/>
                          <a:latin typeface="Helvetica" pitchFamily="2" charset="0"/>
                        </a:rPr>
                        <a:t>AI</a:t>
                      </a:r>
                    </a:p>
                    <a:p>
                      <a:r>
                        <a:rPr lang="zh-CN" altLang="en-US" sz="2400">
                          <a:effectLst/>
                          <a:latin typeface="Helvetica" pitchFamily="2" charset="0"/>
                        </a:rPr>
                        <a:t>集群</a:t>
                      </a:r>
                    </a:p>
                  </a:txBody>
                  <a:tcPr marL="0" marR="0" marT="0" marB="0">
                    <a:lnL>
                      <a:noFill/>
                    </a:lnL>
                    <a:lnR>
                      <a:noFill/>
                    </a:lnR>
                    <a:lnT>
                      <a:noFill/>
                    </a:lnT>
                    <a:lnB>
                      <a:noFill/>
                    </a:lnB>
                    <a:noFill/>
                  </a:tcPr>
                </a:tc>
                <a:tc>
                  <a:txBody>
                    <a:bodyPr/>
                    <a:lstStyle/>
                    <a:p>
                      <a:r>
                        <a:rPr lang="en" sz="2400">
                          <a:effectLst/>
                          <a:latin typeface="Helvetica" pitchFamily="2" charset="0"/>
                        </a:rPr>
                        <a:t>CPU</a:t>
                      </a:r>
                      <a:r>
                        <a:rPr lang="zh-CN" altLang="en-US" sz="2400">
                          <a:effectLst/>
                          <a:latin typeface="Helvetica" pitchFamily="2" charset="0"/>
                        </a:rPr>
                        <a:t>芯片</a:t>
                      </a:r>
                    </a:p>
                  </a:txBody>
                  <a:tcPr marL="0" marR="0" marT="0" marB="0">
                    <a:lnL>
                      <a:noFill/>
                    </a:lnL>
                    <a:lnR>
                      <a:noFill/>
                    </a:lnR>
                    <a:lnT>
                      <a:noFill/>
                    </a:lnT>
                    <a:lnB>
                      <a:noFill/>
                    </a:lnB>
                    <a:noFill/>
                  </a:tcPr>
                </a:tc>
                <a:tc>
                  <a:txBody>
                    <a:bodyPr/>
                    <a:lstStyle/>
                    <a:p>
                      <a:r>
                        <a:rPr lang="en-US" altLang="zh-CN" sz="2400" dirty="0">
                          <a:effectLst/>
                          <a:latin typeface="Helvetica" pitchFamily="2" charset="0"/>
                        </a:rPr>
                        <a:t>10668</a:t>
                      </a:r>
                    </a:p>
                  </a:txBody>
                  <a:tcPr marL="0" marR="0" marT="0" marB="0">
                    <a:lnL>
                      <a:noFill/>
                    </a:lnL>
                    <a:lnR>
                      <a:noFill/>
                    </a:lnR>
                    <a:lnT>
                      <a:noFill/>
                    </a:lnT>
                    <a:lnB>
                      <a:noFill/>
                    </a:lnB>
                    <a:noFill/>
                  </a:tcPr>
                </a:tc>
                <a:tc>
                  <a:txBody>
                    <a:bodyPr/>
                    <a:lstStyle/>
                    <a:p>
                      <a:r>
                        <a:rPr lang="en-US" altLang="zh-CN" sz="2400">
                          <a:effectLst/>
                          <a:latin typeface="Helvetica" pitchFamily="2" charset="0"/>
                        </a:rPr>
                        <a:t>3733800</a:t>
                      </a:r>
                    </a:p>
                  </a:txBody>
                  <a:tcPr marL="0" marR="0" marT="0" marB="0">
                    <a:lnL>
                      <a:noFill/>
                    </a:lnL>
                    <a:lnR>
                      <a:noFill/>
                    </a:lnR>
                    <a:lnT>
                      <a:noFill/>
                    </a:lnT>
                    <a:lnB>
                      <a:noFill/>
                    </a:lnB>
                    <a:noFill/>
                  </a:tcPr>
                </a:tc>
                <a:extLst>
                  <a:ext uri="{0D108BD9-81ED-4DB2-BD59-A6C34878D82A}">
                    <a16:rowId xmlns:a16="http://schemas.microsoft.com/office/drawing/2014/main" val="336322379"/>
                  </a:ext>
                </a:extLst>
              </a:tr>
              <a:tr h="495654">
                <a:tc vMerge="1">
                  <a:txBody>
                    <a:bodyPr/>
                    <a:lstStyle/>
                    <a:p>
                      <a:endParaRPr lang="zh-CN" altLang="en-US"/>
                    </a:p>
                  </a:txBody>
                  <a:tcPr/>
                </a:tc>
                <a:tc>
                  <a:txBody>
                    <a:bodyPr/>
                    <a:lstStyle/>
                    <a:p>
                      <a:r>
                        <a:rPr lang="en" sz="2400">
                          <a:effectLst/>
                          <a:latin typeface="Helvetica" pitchFamily="2" charset="0"/>
                        </a:rPr>
                        <a:t>NPU</a:t>
                      </a:r>
                      <a:r>
                        <a:rPr lang="zh-CN" altLang="en-US" sz="2400">
                          <a:effectLst/>
                          <a:latin typeface="Helvetica" pitchFamily="2" charset="0"/>
                        </a:rPr>
                        <a:t>芯片</a:t>
                      </a:r>
                    </a:p>
                  </a:txBody>
                  <a:tcPr marL="0" marR="0" marT="0" marB="0">
                    <a:lnL>
                      <a:noFill/>
                    </a:lnL>
                    <a:lnR>
                      <a:noFill/>
                    </a:lnR>
                    <a:lnT>
                      <a:noFill/>
                    </a:lnT>
                    <a:lnB>
                      <a:noFill/>
                    </a:lnB>
                    <a:noFill/>
                  </a:tcPr>
                </a:tc>
                <a:tc>
                  <a:txBody>
                    <a:bodyPr/>
                    <a:lstStyle/>
                    <a:p>
                      <a:r>
                        <a:rPr lang="en-US" altLang="zh-CN" sz="2400">
                          <a:effectLst/>
                          <a:latin typeface="Helvetica" pitchFamily="2" charset="0"/>
                        </a:rPr>
                        <a:t>21336</a:t>
                      </a:r>
                    </a:p>
                  </a:txBody>
                  <a:tcPr marL="0" marR="0" marT="0" marB="0">
                    <a:lnL>
                      <a:noFill/>
                    </a:lnL>
                    <a:lnR>
                      <a:noFill/>
                    </a:lnR>
                    <a:lnT>
                      <a:noFill/>
                    </a:lnT>
                    <a:lnB>
                      <a:noFill/>
                    </a:lnB>
                    <a:noFill/>
                  </a:tcPr>
                </a:tc>
                <a:tc>
                  <a:txBody>
                    <a:bodyPr/>
                    <a:lstStyle/>
                    <a:p>
                      <a:r>
                        <a:rPr lang="en-US" altLang="zh-CN" sz="2400">
                          <a:effectLst/>
                          <a:latin typeface="Helvetica" pitchFamily="2" charset="0"/>
                        </a:rPr>
                        <a:t>20269200</a:t>
                      </a:r>
                    </a:p>
                  </a:txBody>
                  <a:tcPr marL="0" marR="0" marT="0" marB="0">
                    <a:lnL>
                      <a:noFill/>
                    </a:lnL>
                    <a:lnR>
                      <a:noFill/>
                    </a:lnR>
                    <a:lnT>
                      <a:noFill/>
                    </a:lnT>
                    <a:lnB>
                      <a:noFill/>
                    </a:lnB>
                    <a:noFill/>
                  </a:tcPr>
                </a:tc>
                <a:extLst>
                  <a:ext uri="{0D108BD9-81ED-4DB2-BD59-A6C34878D82A}">
                    <a16:rowId xmlns:a16="http://schemas.microsoft.com/office/drawing/2014/main" val="718769479"/>
                  </a:ext>
                </a:extLst>
              </a:tr>
              <a:tr h="495654">
                <a:tc vMerge="1">
                  <a:txBody>
                    <a:bodyPr/>
                    <a:lstStyle/>
                    <a:p>
                      <a:endParaRPr lang="zh-CN" altLang="en-US"/>
                    </a:p>
                  </a:txBody>
                  <a:tcPr/>
                </a:tc>
                <a:tc>
                  <a:txBody>
                    <a:bodyPr/>
                    <a:lstStyle/>
                    <a:p>
                      <a:r>
                        <a:rPr lang="zh-CN" altLang="en-US" sz="2400">
                          <a:effectLst/>
                          <a:latin typeface="Helvetica" pitchFamily="2" charset="0"/>
                        </a:rPr>
                        <a:t>交换芯片</a:t>
                      </a:r>
                    </a:p>
                  </a:txBody>
                  <a:tcPr marL="0" marR="0" marT="0" marB="0">
                    <a:lnL>
                      <a:noFill/>
                    </a:lnL>
                    <a:lnR>
                      <a:noFill/>
                    </a:lnR>
                    <a:lnT>
                      <a:noFill/>
                    </a:lnT>
                    <a:lnB>
                      <a:noFill/>
                    </a:lnB>
                    <a:noFill/>
                  </a:tcPr>
                </a:tc>
                <a:tc>
                  <a:txBody>
                    <a:bodyPr/>
                    <a:lstStyle/>
                    <a:p>
                      <a:r>
                        <a:rPr lang="en-US" altLang="zh-CN" sz="2400">
                          <a:effectLst/>
                          <a:latin typeface="Helvetica" pitchFamily="2" charset="0"/>
                        </a:rPr>
                        <a:t>42200</a:t>
                      </a:r>
                    </a:p>
                  </a:txBody>
                  <a:tcPr marL="0" marR="0" marT="0" marB="0">
                    <a:lnL>
                      <a:noFill/>
                    </a:lnL>
                    <a:lnR>
                      <a:noFill/>
                    </a:lnR>
                    <a:lnT>
                      <a:noFill/>
                    </a:lnT>
                    <a:lnB>
                      <a:noFill/>
                    </a:lnB>
                    <a:noFill/>
                  </a:tcPr>
                </a:tc>
                <a:tc>
                  <a:txBody>
                    <a:bodyPr/>
                    <a:lstStyle/>
                    <a:p>
                      <a:r>
                        <a:rPr lang="en-US" altLang="zh-CN" sz="2400" dirty="0">
                          <a:effectLst/>
                          <a:latin typeface="Helvetica" pitchFamily="2" charset="0"/>
                        </a:rPr>
                        <a:t>9284000</a:t>
                      </a:r>
                    </a:p>
                  </a:txBody>
                  <a:tcPr marL="0" marR="0" marT="0" marB="0">
                    <a:lnL>
                      <a:noFill/>
                    </a:lnL>
                    <a:lnR>
                      <a:noFill/>
                    </a:lnR>
                    <a:lnT>
                      <a:noFill/>
                    </a:lnT>
                    <a:lnB>
                      <a:noFill/>
                    </a:lnB>
                    <a:noFill/>
                  </a:tcPr>
                </a:tc>
                <a:extLst>
                  <a:ext uri="{0D108BD9-81ED-4DB2-BD59-A6C34878D82A}">
                    <a16:rowId xmlns:a16="http://schemas.microsoft.com/office/drawing/2014/main" val="3668973220"/>
                  </a:ext>
                </a:extLst>
              </a:tr>
            </a:tbl>
          </a:graphicData>
        </a:graphic>
      </p:graphicFrame>
    </p:spTree>
    <p:extLst>
      <p:ext uri="{BB962C8B-B14F-4D97-AF65-F5344CB8AC3E}">
        <p14:creationId xmlns:p14="http://schemas.microsoft.com/office/powerpoint/2010/main" val="281826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88555-56C7-6C3C-81AA-95A39CAD67C3}"/>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a:t>
            </a:r>
            <a:r>
              <a:rPr lang="en" altLang="zh-CN" dirty="0">
                <a:effectLst/>
                <a:latin typeface="Helvetica" pitchFamily="2" charset="0"/>
              </a:rPr>
              <a:t>l</a:t>
            </a:r>
            <a:r>
              <a:rPr lang="zh-CN" altLang="en-US" dirty="0">
                <a:effectLst/>
                <a:latin typeface="Helvetica" pitchFamily="2" charset="0"/>
              </a:rPr>
              <a:t>练集群挑战</a:t>
            </a:r>
            <a:r>
              <a:rPr lang="en-US" altLang="zh-CN" dirty="0">
                <a:effectLst/>
                <a:latin typeface="Helvetica" pitchFamily="2" charset="0"/>
              </a:rPr>
              <a:t>— </a:t>
            </a:r>
            <a:r>
              <a:rPr lang="zh-CN" altLang="en-US" dirty="0">
                <a:effectLst/>
                <a:latin typeface="Helvetica" pitchFamily="2" charset="0"/>
              </a:rPr>
              <a:t>超大规模组网：网络成本、功耗、通信效率带来巨大挑战</a:t>
            </a:r>
            <a:endParaRPr kumimoji="1" lang="zh-CN" altLang="en-US" dirty="0"/>
          </a:p>
        </p:txBody>
      </p:sp>
      <p:sp>
        <p:nvSpPr>
          <p:cNvPr id="3" name="内容占位符 2">
            <a:extLst>
              <a:ext uri="{FF2B5EF4-FFF2-40B4-BE49-F238E27FC236}">
                <a16:creationId xmlns:a16="http://schemas.microsoft.com/office/drawing/2014/main" id="{C5B37E1C-746C-C695-F67C-31385B16879B}"/>
              </a:ext>
            </a:extLst>
          </p:cNvPr>
          <p:cNvSpPr>
            <a:spLocks noGrp="1"/>
          </p:cNvSpPr>
          <p:nvPr>
            <p:ph sz="half" idx="1"/>
          </p:nvPr>
        </p:nvSpPr>
        <p:spPr/>
        <p:txBody>
          <a:bodyPr/>
          <a:lstStyle/>
          <a:p>
            <a:r>
              <a:rPr lang="zh-CN" altLang="en-US" dirty="0">
                <a:effectLst/>
                <a:latin typeface="Helvetica" pitchFamily="2" charset="0"/>
              </a:rPr>
              <a:t>网络效率挑战：网络带宽、联算比和网络传输效率都会影响训练通信占比，进而影响训练性能</a:t>
            </a:r>
          </a:p>
          <a:p>
            <a:r>
              <a:rPr lang="zh-CN" altLang="en-US" dirty="0">
                <a:effectLst/>
                <a:latin typeface="Helvetica" pitchFamily="2" charset="0"/>
              </a:rPr>
              <a:t>短期内单芯片算力落后，以带宽补算力缩小差距</a:t>
            </a:r>
          </a:p>
          <a:p>
            <a:endParaRPr kumimoji="1" lang="zh-CN" altLang="en-US" dirty="0"/>
          </a:p>
        </p:txBody>
      </p:sp>
      <p:sp>
        <p:nvSpPr>
          <p:cNvPr id="7" name="内容占位符 6">
            <a:extLst>
              <a:ext uri="{FF2B5EF4-FFF2-40B4-BE49-F238E27FC236}">
                <a16:creationId xmlns:a16="http://schemas.microsoft.com/office/drawing/2014/main" id="{2C22267F-268E-62E6-43CE-917C386684FC}"/>
              </a:ext>
            </a:extLst>
          </p:cNvPr>
          <p:cNvSpPr>
            <a:spLocks noGrp="1"/>
          </p:cNvSpPr>
          <p:nvPr>
            <p:ph sz="half" idx="10"/>
          </p:nvPr>
        </p:nvSpPr>
        <p:spPr/>
        <p:txBody>
          <a:bodyPr/>
          <a:lstStyle/>
          <a:p>
            <a:endParaRPr lang="zh-CN" altLang="en-US"/>
          </a:p>
        </p:txBody>
      </p:sp>
      <p:graphicFrame>
        <p:nvGraphicFramePr>
          <p:cNvPr id="8" name="内容占位符 4">
            <a:extLst>
              <a:ext uri="{FF2B5EF4-FFF2-40B4-BE49-F238E27FC236}">
                <a16:creationId xmlns:a16="http://schemas.microsoft.com/office/drawing/2014/main" id="{00704C19-1B92-F1C3-63FB-C15784467572}"/>
              </a:ext>
            </a:extLst>
          </p:cNvPr>
          <p:cNvGraphicFramePr>
            <a:graphicFrameLocks/>
          </p:cNvGraphicFramePr>
          <p:nvPr>
            <p:extLst>
              <p:ext uri="{D42A27DB-BD31-4B8C-83A1-F6EECF244321}">
                <p14:modId xmlns:p14="http://schemas.microsoft.com/office/powerpoint/2010/main" val="1514511378"/>
              </p:ext>
            </p:extLst>
          </p:nvPr>
        </p:nvGraphicFramePr>
        <p:xfrm>
          <a:off x="609655" y="4332093"/>
          <a:ext cx="5400675" cy="1126588"/>
        </p:xfrm>
        <a:graphic>
          <a:graphicData uri="http://schemas.openxmlformats.org/drawingml/2006/table">
            <a:tbl>
              <a:tblPr/>
              <a:tblGrid>
                <a:gridCol w="771525">
                  <a:extLst>
                    <a:ext uri="{9D8B030D-6E8A-4147-A177-3AD203B41FA5}">
                      <a16:colId xmlns:a16="http://schemas.microsoft.com/office/drawing/2014/main" val="3452192494"/>
                    </a:ext>
                  </a:extLst>
                </a:gridCol>
                <a:gridCol w="771525">
                  <a:extLst>
                    <a:ext uri="{9D8B030D-6E8A-4147-A177-3AD203B41FA5}">
                      <a16:colId xmlns:a16="http://schemas.microsoft.com/office/drawing/2014/main" val="2403147813"/>
                    </a:ext>
                  </a:extLst>
                </a:gridCol>
                <a:gridCol w="771525">
                  <a:extLst>
                    <a:ext uri="{9D8B030D-6E8A-4147-A177-3AD203B41FA5}">
                      <a16:colId xmlns:a16="http://schemas.microsoft.com/office/drawing/2014/main" val="4129700872"/>
                    </a:ext>
                  </a:extLst>
                </a:gridCol>
                <a:gridCol w="771525">
                  <a:extLst>
                    <a:ext uri="{9D8B030D-6E8A-4147-A177-3AD203B41FA5}">
                      <a16:colId xmlns:a16="http://schemas.microsoft.com/office/drawing/2014/main" val="3081762038"/>
                    </a:ext>
                  </a:extLst>
                </a:gridCol>
                <a:gridCol w="771525">
                  <a:extLst>
                    <a:ext uri="{9D8B030D-6E8A-4147-A177-3AD203B41FA5}">
                      <a16:colId xmlns:a16="http://schemas.microsoft.com/office/drawing/2014/main" val="4197781545"/>
                    </a:ext>
                  </a:extLst>
                </a:gridCol>
                <a:gridCol w="771525">
                  <a:extLst>
                    <a:ext uri="{9D8B030D-6E8A-4147-A177-3AD203B41FA5}">
                      <a16:colId xmlns:a16="http://schemas.microsoft.com/office/drawing/2014/main" val="485164289"/>
                    </a:ext>
                  </a:extLst>
                </a:gridCol>
                <a:gridCol w="771525">
                  <a:extLst>
                    <a:ext uri="{9D8B030D-6E8A-4147-A177-3AD203B41FA5}">
                      <a16:colId xmlns:a16="http://schemas.microsoft.com/office/drawing/2014/main" val="4092465551"/>
                    </a:ext>
                  </a:extLst>
                </a:gridCol>
              </a:tblGrid>
              <a:tr h="563294">
                <a:tc>
                  <a:txBody>
                    <a:bodyPr/>
                    <a:lstStyle/>
                    <a:p>
                      <a:r>
                        <a:rPr lang="zh-CN" altLang="en-US" sz="1200">
                          <a:effectLst/>
                          <a:latin typeface="Helvetica" pitchFamily="2" charset="0"/>
                        </a:rPr>
                        <a:t>超节点规模</a:t>
                      </a:r>
                    </a:p>
                  </a:txBody>
                  <a:tcPr marL="0" marR="0" marT="0" marB="0">
                    <a:lnL>
                      <a:noFill/>
                    </a:lnL>
                    <a:lnR>
                      <a:noFill/>
                    </a:lnR>
                    <a:lnT>
                      <a:noFill/>
                    </a:lnT>
                    <a:lnB>
                      <a:noFill/>
                    </a:lnB>
                    <a:noFill/>
                  </a:tcPr>
                </a:tc>
                <a:tc>
                  <a:txBody>
                    <a:bodyPr/>
                    <a:lstStyle/>
                    <a:p>
                      <a:r>
                        <a:rPr lang="zh-CN" altLang="en-US" sz="1200">
                          <a:effectLst/>
                          <a:latin typeface="Helvetica" pitchFamily="2" charset="0"/>
                        </a:rPr>
                        <a:t>无超节点</a:t>
                      </a:r>
                    </a:p>
                    <a:p>
                      <a:r>
                        <a:rPr lang="zh-CN" altLang="en-US" sz="1200">
                          <a:effectLst/>
                          <a:latin typeface="Helvetica" pitchFamily="2" charset="0"/>
                        </a:rPr>
                        <a:t>（服务器堆叠）</a:t>
                      </a:r>
                    </a:p>
                  </a:txBody>
                  <a:tcPr marL="0" marR="0" marT="0" marB="0">
                    <a:lnL>
                      <a:noFill/>
                    </a:lnL>
                    <a:lnR>
                      <a:noFill/>
                    </a:lnR>
                    <a:lnT>
                      <a:noFill/>
                    </a:lnT>
                    <a:lnB>
                      <a:noFill/>
                    </a:lnB>
                    <a:noFill/>
                  </a:tcPr>
                </a:tc>
                <a:tc>
                  <a:txBody>
                    <a:bodyPr/>
                    <a:lstStyle/>
                    <a:p>
                      <a:r>
                        <a:rPr lang="en" sz="1200">
                          <a:effectLst/>
                          <a:latin typeface="Helvetica" pitchFamily="2" charset="0"/>
                        </a:rPr>
                        <a:t>TG</a:t>
                      </a:r>
                    </a:p>
                    <a:p>
                      <a:r>
                        <a:rPr lang="en" sz="1200">
                          <a:effectLst/>
                          <a:latin typeface="Helvetica" pitchFamily="2" charset="0"/>
                        </a:rPr>
                        <a:t>64</a:t>
                      </a:r>
                    </a:p>
                  </a:txBody>
                  <a:tcPr marL="0" marR="0" marT="0" marB="0">
                    <a:lnL>
                      <a:noFill/>
                    </a:lnL>
                    <a:lnR>
                      <a:noFill/>
                    </a:lnR>
                    <a:lnT>
                      <a:noFill/>
                    </a:lnT>
                    <a:lnB>
                      <a:noFill/>
                    </a:lnB>
                    <a:noFill/>
                  </a:tcPr>
                </a:tc>
                <a:tc>
                  <a:txBody>
                    <a:bodyPr/>
                    <a:lstStyle/>
                    <a:p>
                      <a:r>
                        <a:rPr lang="en" sz="1200">
                          <a:effectLst/>
                          <a:latin typeface="Helvetica" pitchFamily="2" charset="0"/>
                        </a:rPr>
                        <a:t>TG</a:t>
                      </a:r>
                    </a:p>
                    <a:p>
                      <a:r>
                        <a:rPr lang="en" sz="1200">
                          <a:effectLst/>
                          <a:latin typeface="Helvetica" pitchFamily="2" charset="0"/>
                        </a:rPr>
                        <a:t>128</a:t>
                      </a:r>
                    </a:p>
                  </a:txBody>
                  <a:tcPr marL="0" marR="0" marT="0" marB="0">
                    <a:lnL>
                      <a:noFill/>
                    </a:lnL>
                    <a:lnR>
                      <a:noFill/>
                    </a:lnR>
                    <a:lnT>
                      <a:noFill/>
                    </a:lnT>
                    <a:lnB>
                      <a:noFill/>
                    </a:lnB>
                    <a:noFill/>
                  </a:tcPr>
                </a:tc>
                <a:tc>
                  <a:txBody>
                    <a:bodyPr/>
                    <a:lstStyle/>
                    <a:p>
                      <a:r>
                        <a:rPr lang="en" sz="1200">
                          <a:effectLst/>
                          <a:latin typeface="Helvetica" pitchFamily="2" charset="0"/>
                        </a:rPr>
                        <a:t>TG</a:t>
                      </a:r>
                    </a:p>
                    <a:p>
                      <a:r>
                        <a:rPr lang="en" sz="1200">
                          <a:effectLst/>
                          <a:latin typeface="Helvetica" pitchFamily="2" charset="0"/>
                        </a:rPr>
                        <a:t>256</a:t>
                      </a:r>
                    </a:p>
                  </a:txBody>
                  <a:tcPr marL="0" marR="0" marT="0" marB="0">
                    <a:lnL>
                      <a:noFill/>
                    </a:lnL>
                    <a:lnR>
                      <a:noFill/>
                    </a:lnR>
                    <a:lnT>
                      <a:noFill/>
                    </a:lnT>
                    <a:lnB>
                      <a:noFill/>
                    </a:lnB>
                    <a:noFill/>
                  </a:tcPr>
                </a:tc>
                <a:tc>
                  <a:txBody>
                    <a:bodyPr/>
                    <a:lstStyle/>
                    <a:p>
                      <a:r>
                        <a:rPr lang="en" sz="1200">
                          <a:effectLst/>
                          <a:latin typeface="Helvetica" pitchFamily="2" charset="0"/>
                        </a:rPr>
                        <a:t>TG</a:t>
                      </a:r>
                    </a:p>
                    <a:p>
                      <a:r>
                        <a:rPr lang="en" sz="1200">
                          <a:effectLst/>
                          <a:latin typeface="Helvetica" pitchFamily="2" charset="0"/>
                        </a:rPr>
                        <a:t>512</a:t>
                      </a:r>
                    </a:p>
                  </a:txBody>
                  <a:tcPr marL="0" marR="0" marT="0" marB="0">
                    <a:lnL>
                      <a:noFill/>
                    </a:lnL>
                    <a:lnR>
                      <a:noFill/>
                    </a:lnR>
                    <a:lnT>
                      <a:noFill/>
                    </a:lnT>
                    <a:lnB>
                      <a:noFill/>
                    </a:lnB>
                    <a:noFill/>
                  </a:tcPr>
                </a:tc>
                <a:tc>
                  <a:txBody>
                    <a:bodyPr/>
                    <a:lstStyle/>
                    <a:p>
                      <a:r>
                        <a:rPr lang="en" sz="1200">
                          <a:effectLst/>
                          <a:latin typeface="Helvetica" pitchFamily="2" charset="0"/>
                        </a:rPr>
                        <a:t>H100</a:t>
                      </a:r>
                    </a:p>
                    <a:p>
                      <a:r>
                        <a:rPr lang="en" sz="1200">
                          <a:effectLst/>
                          <a:latin typeface="Helvetica" pitchFamily="2" charset="0"/>
                        </a:rPr>
                        <a:t>256</a:t>
                      </a:r>
                    </a:p>
                  </a:txBody>
                  <a:tcPr marL="0" marR="0" marT="0" marB="0">
                    <a:lnL>
                      <a:noFill/>
                    </a:lnL>
                    <a:lnR>
                      <a:noFill/>
                    </a:lnR>
                    <a:lnT>
                      <a:noFill/>
                    </a:lnT>
                    <a:lnB>
                      <a:noFill/>
                    </a:lnB>
                    <a:noFill/>
                  </a:tcPr>
                </a:tc>
                <a:extLst>
                  <a:ext uri="{0D108BD9-81ED-4DB2-BD59-A6C34878D82A}">
                    <a16:rowId xmlns:a16="http://schemas.microsoft.com/office/drawing/2014/main" val="807436004"/>
                  </a:ext>
                </a:extLst>
              </a:tr>
              <a:tr h="187765">
                <a:tc>
                  <a:txBody>
                    <a:bodyPr/>
                    <a:lstStyle/>
                    <a:p>
                      <a:r>
                        <a:rPr lang="zh-CN" altLang="en-US" sz="1200">
                          <a:effectLst/>
                          <a:latin typeface="Helvetica" pitchFamily="2" charset="0"/>
                        </a:rPr>
                        <a:t>训练性能</a:t>
                      </a:r>
                    </a:p>
                  </a:txBody>
                  <a:tcPr marL="0" marR="0" marT="0" marB="0">
                    <a:lnL>
                      <a:noFill/>
                    </a:lnL>
                    <a:lnR>
                      <a:noFill/>
                    </a:lnR>
                    <a:lnT>
                      <a:noFill/>
                    </a:lnT>
                    <a:lnB>
                      <a:noFill/>
                    </a:lnB>
                    <a:noFill/>
                  </a:tcPr>
                </a:tc>
                <a:tc>
                  <a:txBody>
                    <a:bodyPr/>
                    <a:lstStyle/>
                    <a:p>
                      <a:r>
                        <a:rPr lang="en-US" altLang="zh-CN" sz="1200">
                          <a:effectLst/>
                          <a:latin typeface="Helvetica" pitchFamily="2" charset="0"/>
                        </a:rPr>
                        <a:t>0.62</a:t>
                      </a:r>
                    </a:p>
                  </a:txBody>
                  <a:tcPr marL="0" marR="0" marT="0" marB="0">
                    <a:lnL>
                      <a:noFill/>
                    </a:lnL>
                    <a:lnR>
                      <a:noFill/>
                    </a:lnR>
                    <a:lnT>
                      <a:noFill/>
                    </a:lnT>
                    <a:lnB>
                      <a:noFill/>
                    </a:lnB>
                    <a:noFill/>
                  </a:tcPr>
                </a:tc>
                <a:tc>
                  <a:txBody>
                    <a:bodyPr/>
                    <a:lstStyle/>
                    <a:p>
                      <a:r>
                        <a:rPr lang="en-US" altLang="zh-CN" sz="1200">
                          <a:effectLst/>
                          <a:latin typeface="Helvetica" pitchFamily="2" charset="0"/>
                        </a:rPr>
                        <a:t>1.00</a:t>
                      </a:r>
                    </a:p>
                  </a:txBody>
                  <a:tcPr marL="0" marR="0" marT="0" marB="0">
                    <a:lnL>
                      <a:noFill/>
                    </a:lnL>
                    <a:lnR>
                      <a:noFill/>
                    </a:lnR>
                    <a:lnT>
                      <a:noFill/>
                    </a:lnT>
                    <a:lnB>
                      <a:noFill/>
                    </a:lnB>
                    <a:noFill/>
                  </a:tcPr>
                </a:tc>
                <a:tc>
                  <a:txBody>
                    <a:bodyPr/>
                    <a:lstStyle/>
                    <a:p>
                      <a:r>
                        <a:rPr lang="en-US" altLang="zh-CN" sz="1200">
                          <a:effectLst/>
                          <a:latin typeface="Helvetica" pitchFamily="2" charset="0"/>
                        </a:rPr>
                        <a:t>1.41</a:t>
                      </a:r>
                    </a:p>
                  </a:txBody>
                  <a:tcPr marL="0" marR="0" marT="0" marB="0">
                    <a:lnL>
                      <a:noFill/>
                    </a:lnL>
                    <a:lnR>
                      <a:noFill/>
                    </a:lnR>
                    <a:lnT>
                      <a:noFill/>
                    </a:lnT>
                    <a:lnB>
                      <a:noFill/>
                    </a:lnB>
                    <a:noFill/>
                  </a:tcPr>
                </a:tc>
                <a:tc>
                  <a:txBody>
                    <a:bodyPr/>
                    <a:lstStyle/>
                    <a:p>
                      <a:r>
                        <a:rPr lang="en-US" altLang="zh-CN" sz="1200">
                          <a:effectLst/>
                          <a:latin typeface="Helvetica" pitchFamily="2" charset="0"/>
                        </a:rPr>
                        <a:t>1.66</a:t>
                      </a:r>
                    </a:p>
                  </a:txBody>
                  <a:tcPr marL="0" marR="0" marT="0" marB="0">
                    <a:lnL>
                      <a:noFill/>
                    </a:lnL>
                    <a:lnR>
                      <a:noFill/>
                    </a:lnR>
                    <a:lnT>
                      <a:noFill/>
                    </a:lnT>
                    <a:lnB>
                      <a:noFill/>
                    </a:lnB>
                    <a:noFill/>
                  </a:tcPr>
                </a:tc>
                <a:tc>
                  <a:txBody>
                    <a:bodyPr/>
                    <a:lstStyle/>
                    <a:p>
                      <a:r>
                        <a:rPr lang="en-US" altLang="zh-CN" sz="1200">
                          <a:effectLst/>
                          <a:latin typeface="Helvetica" pitchFamily="2" charset="0"/>
                        </a:rPr>
                        <a:t>1.78</a:t>
                      </a:r>
                    </a:p>
                  </a:txBody>
                  <a:tcPr marL="0" marR="0" marT="0" marB="0">
                    <a:lnL>
                      <a:noFill/>
                    </a:lnL>
                    <a:lnR>
                      <a:noFill/>
                    </a:lnR>
                    <a:lnT>
                      <a:noFill/>
                    </a:lnT>
                    <a:lnB>
                      <a:noFill/>
                    </a:lnB>
                    <a:noFill/>
                  </a:tcPr>
                </a:tc>
                <a:tc>
                  <a:txBody>
                    <a:bodyPr/>
                    <a:lstStyle/>
                    <a:p>
                      <a:r>
                        <a:rPr lang="en-US" altLang="zh-CN" sz="1200">
                          <a:effectLst/>
                          <a:latin typeface="Helvetica" pitchFamily="2" charset="0"/>
                        </a:rPr>
                        <a:t>1.75</a:t>
                      </a:r>
                    </a:p>
                  </a:txBody>
                  <a:tcPr marL="0" marR="0" marT="0" marB="0">
                    <a:lnL>
                      <a:noFill/>
                    </a:lnL>
                    <a:lnR>
                      <a:noFill/>
                    </a:lnR>
                    <a:lnT>
                      <a:noFill/>
                    </a:lnT>
                    <a:lnB>
                      <a:noFill/>
                    </a:lnB>
                    <a:noFill/>
                  </a:tcPr>
                </a:tc>
                <a:extLst>
                  <a:ext uri="{0D108BD9-81ED-4DB2-BD59-A6C34878D82A}">
                    <a16:rowId xmlns:a16="http://schemas.microsoft.com/office/drawing/2014/main" val="1137082173"/>
                  </a:ext>
                </a:extLst>
              </a:tr>
              <a:tr h="375529">
                <a:tc>
                  <a:txBody>
                    <a:bodyPr/>
                    <a:lstStyle/>
                    <a:p>
                      <a:r>
                        <a:rPr lang="zh-CN" altLang="en-US" sz="1200">
                          <a:effectLst/>
                          <a:latin typeface="Helvetica" pitchFamily="2" charset="0"/>
                        </a:rPr>
                        <a:t>通信时长占比</a:t>
                      </a:r>
                    </a:p>
                  </a:txBody>
                  <a:tcPr marL="0" marR="0" marT="0" marB="0">
                    <a:lnL>
                      <a:noFill/>
                    </a:lnL>
                    <a:lnR>
                      <a:noFill/>
                    </a:lnR>
                    <a:lnT>
                      <a:noFill/>
                    </a:lnT>
                    <a:lnB>
                      <a:noFill/>
                    </a:lnB>
                    <a:noFill/>
                  </a:tcPr>
                </a:tc>
                <a:tc>
                  <a:txBody>
                    <a:bodyPr/>
                    <a:lstStyle/>
                    <a:p>
                      <a:r>
                        <a:rPr lang="en-US" altLang="zh-CN" sz="1200">
                          <a:effectLst/>
                          <a:latin typeface="Helvetica" pitchFamily="2" charset="0"/>
                        </a:rPr>
                        <a:t>77.9%</a:t>
                      </a:r>
                    </a:p>
                  </a:txBody>
                  <a:tcPr marL="0" marR="0" marT="0" marB="0">
                    <a:lnL>
                      <a:noFill/>
                    </a:lnL>
                    <a:lnR>
                      <a:noFill/>
                    </a:lnR>
                    <a:lnT>
                      <a:noFill/>
                    </a:lnT>
                    <a:lnB>
                      <a:noFill/>
                    </a:lnB>
                    <a:noFill/>
                  </a:tcPr>
                </a:tc>
                <a:tc>
                  <a:txBody>
                    <a:bodyPr/>
                    <a:lstStyle/>
                    <a:p>
                      <a:r>
                        <a:rPr lang="en-US" altLang="zh-CN" sz="1200">
                          <a:effectLst/>
                          <a:latin typeface="Helvetica" pitchFamily="2" charset="0"/>
                        </a:rPr>
                        <a:t>56.8%</a:t>
                      </a:r>
                    </a:p>
                  </a:txBody>
                  <a:tcPr marL="0" marR="0" marT="0" marB="0">
                    <a:lnL>
                      <a:noFill/>
                    </a:lnL>
                    <a:lnR>
                      <a:noFill/>
                    </a:lnR>
                    <a:lnT>
                      <a:noFill/>
                    </a:lnT>
                    <a:lnB>
                      <a:noFill/>
                    </a:lnB>
                    <a:noFill/>
                  </a:tcPr>
                </a:tc>
                <a:tc>
                  <a:txBody>
                    <a:bodyPr/>
                    <a:lstStyle/>
                    <a:p>
                      <a:r>
                        <a:rPr lang="en-US" altLang="zh-CN" sz="1200">
                          <a:effectLst/>
                          <a:latin typeface="Helvetica" pitchFamily="2" charset="0"/>
                        </a:rPr>
                        <a:t>49.3%</a:t>
                      </a:r>
                    </a:p>
                  </a:txBody>
                  <a:tcPr marL="0" marR="0" marT="0" marB="0">
                    <a:lnL>
                      <a:noFill/>
                    </a:lnL>
                    <a:lnR>
                      <a:noFill/>
                    </a:lnR>
                    <a:lnT>
                      <a:noFill/>
                    </a:lnT>
                    <a:lnB>
                      <a:noFill/>
                    </a:lnB>
                    <a:noFill/>
                  </a:tcPr>
                </a:tc>
                <a:tc>
                  <a:txBody>
                    <a:bodyPr/>
                    <a:lstStyle/>
                    <a:p>
                      <a:r>
                        <a:rPr lang="en-US" altLang="zh-CN" sz="1200">
                          <a:effectLst/>
                          <a:latin typeface="Helvetica" pitchFamily="2" charset="0"/>
                        </a:rPr>
                        <a:t>46.6%</a:t>
                      </a:r>
                    </a:p>
                  </a:txBody>
                  <a:tcPr marL="0" marR="0" marT="0" marB="0">
                    <a:lnL>
                      <a:noFill/>
                    </a:lnL>
                    <a:lnR>
                      <a:noFill/>
                    </a:lnR>
                    <a:lnT>
                      <a:noFill/>
                    </a:lnT>
                    <a:lnB>
                      <a:noFill/>
                    </a:lnB>
                    <a:noFill/>
                  </a:tcPr>
                </a:tc>
                <a:tc>
                  <a:txBody>
                    <a:bodyPr/>
                    <a:lstStyle/>
                    <a:p>
                      <a:r>
                        <a:rPr lang="en-US" altLang="zh-CN" sz="1200">
                          <a:effectLst/>
                          <a:latin typeface="Helvetica" pitchFamily="2" charset="0"/>
                        </a:rPr>
                        <a:t>45.8%</a:t>
                      </a:r>
                    </a:p>
                  </a:txBody>
                  <a:tcPr marL="0" marR="0" marT="0" marB="0">
                    <a:lnL>
                      <a:noFill/>
                    </a:lnL>
                    <a:lnR>
                      <a:noFill/>
                    </a:lnR>
                    <a:lnT>
                      <a:noFill/>
                    </a:lnT>
                    <a:lnB>
                      <a:noFill/>
                    </a:lnB>
                    <a:noFill/>
                  </a:tcPr>
                </a:tc>
                <a:tc>
                  <a:txBody>
                    <a:bodyPr/>
                    <a:lstStyle/>
                    <a:p>
                      <a:r>
                        <a:rPr lang="en-US" altLang="zh-CN" sz="1200" dirty="0">
                          <a:effectLst/>
                          <a:latin typeface="Helvetica" pitchFamily="2" charset="0"/>
                        </a:rPr>
                        <a:t>57.2%</a:t>
                      </a:r>
                    </a:p>
                  </a:txBody>
                  <a:tcPr marL="0" marR="0" marT="0" marB="0">
                    <a:lnL>
                      <a:noFill/>
                    </a:lnL>
                    <a:lnR>
                      <a:noFill/>
                    </a:lnR>
                    <a:lnT>
                      <a:noFill/>
                    </a:lnT>
                    <a:lnB>
                      <a:noFill/>
                    </a:lnB>
                    <a:noFill/>
                  </a:tcPr>
                </a:tc>
                <a:extLst>
                  <a:ext uri="{0D108BD9-81ED-4DB2-BD59-A6C34878D82A}">
                    <a16:rowId xmlns:a16="http://schemas.microsoft.com/office/drawing/2014/main" val="691877324"/>
                  </a:ext>
                </a:extLst>
              </a:tr>
            </a:tbl>
          </a:graphicData>
        </a:graphic>
      </p:graphicFrame>
      <p:pic>
        <p:nvPicPr>
          <p:cNvPr id="9" name="图片 8">
            <a:extLst>
              <a:ext uri="{FF2B5EF4-FFF2-40B4-BE49-F238E27FC236}">
                <a16:creationId xmlns:a16="http://schemas.microsoft.com/office/drawing/2014/main" id="{C080F171-4935-EA42-3763-2E62C48A76D2}"/>
              </a:ext>
            </a:extLst>
          </p:cNvPr>
          <p:cNvPicPr>
            <a:picLocks noChangeAspect="1"/>
          </p:cNvPicPr>
          <p:nvPr/>
        </p:nvPicPr>
        <p:blipFill>
          <a:blip r:embed="rId2"/>
          <a:stretch>
            <a:fillRect/>
          </a:stretch>
        </p:blipFill>
        <p:spPr>
          <a:xfrm>
            <a:off x="4989935" y="2868303"/>
            <a:ext cx="6159500" cy="3187700"/>
          </a:xfrm>
          <a:prstGeom prst="rect">
            <a:avLst/>
          </a:prstGeom>
        </p:spPr>
      </p:pic>
    </p:spTree>
    <p:extLst>
      <p:ext uri="{BB962C8B-B14F-4D97-AF65-F5344CB8AC3E}">
        <p14:creationId xmlns:p14="http://schemas.microsoft.com/office/powerpoint/2010/main" val="338971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4B7EA-BB01-36E9-269E-FB2D9FF67E20}"/>
              </a:ext>
            </a:extLst>
          </p:cNvPr>
          <p:cNvSpPr>
            <a:spLocks noGrp="1"/>
          </p:cNvSpPr>
          <p:nvPr>
            <p:ph type="title"/>
          </p:nvPr>
        </p:nvSpPr>
        <p:spPr/>
        <p:txBody>
          <a:bodyPr/>
          <a:lstStyle/>
          <a:p>
            <a:r>
              <a:rPr lang="zh-CN" altLang="en-US" dirty="0">
                <a:effectLst/>
                <a:latin typeface="Helvetica" pitchFamily="2" charset="0"/>
              </a:rPr>
              <a:t>集群系统通信延迟和扩展性分析</a:t>
            </a:r>
            <a:endParaRPr kumimoji="1" lang="zh-CN" altLang="en-US" dirty="0"/>
          </a:p>
        </p:txBody>
      </p:sp>
      <p:sp>
        <p:nvSpPr>
          <p:cNvPr id="4" name="内容占位符 3">
            <a:extLst>
              <a:ext uri="{FF2B5EF4-FFF2-40B4-BE49-F238E27FC236}">
                <a16:creationId xmlns:a16="http://schemas.microsoft.com/office/drawing/2014/main" id="{CC06F938-BDDA-FC6C-3927-F91EFF12DF07}"/>
              </a:ext>
            </a:extLst>
          </p:cNvPr>
          <p:cNvSpPr>
            <a:spLocks noGrp="1"/>
          </p:cNvSpPr>
          <p:nvPr>
            <p:ph sz="half" idx="1"/>
          </p:nvPr>
        </p:nvSpPr>
        <p:spPr/>
        <p:txBody>
          <a:bodyPr/>
          <a:lstStyle/>
          <a:p>
            <a:r>
              <a:rPr lang="en" altLang="zh-CN" dirty="0" err="1">
                <a:effectLst/>
                <a:latin typeface="Helvetica" pitchFamily="2" charset="0"/>
              </a:rPr>
              <a:t>LogGP</a:t>
            </a:r>
            <a:r>
              <a:rPr lang="zh-CN" altLang="en-US" dirty="0">
                <a:effectLst/>
                <a:latin typeface="Helvetica" pitchFamily="2" charset="0"/>
              </a:rPr>
              <a:t>模型，</a:t>
            </a:r>
            <a:r>
              <a:rPr lang="en" altLang="zh-CN" dirty="0">
                <a:effectLst/>
                <a:latin typeface="Helvetica" pitchFamily="2" charset="0"/>
              </a:rPr>
              <a:t>Chain-DMA </a:t>
            </a:r>
            <a:r>
              <a:rPr lang="zh-CN" altLang="en-US" dirty="0">
                <a:effectLst/>
                <a:latin typeface="Helvetica" pitchFamily="2" charset="0"/>
              </a:rPr>
              <a:t>引擎时延分析：</a:t>
            </a:r>
            <a:endParaRPr lang="en-US" altLang="zh-CN" dirty="0">
              <a:effectLst/>
              <a:latin typeface="Helvetica" pitchFamily="2" charset="0"/>
            </a:endParaRPr>
          </a:p>
          <a:p>
            <a:r>
              <a:rPr lang="en" altLang="zh-CN" dirty="0">
                <a:effectLst/>
                <a:latin typeface="Helvetica" pitchFamily="2" charset="0"/>
              </a:rPr>
              <a:t>T(P)= O + </a:t>
            </a:r>
            <a:r>
              <a:rPr lang="en" altLang="zh-CN" dirty="0" err="1">
                <a:effectLst/>
                <a:latin typeface="Helvetica" pitchFamily="2" charset="0"/>
              </a:rPr>
              <a:t>Ods</a:t>
            </a:r>
            <a:r>
              <a:rPr lang="en" altLang="zh-CN" dirty="0">
                <a:effectLst/>
                <a:latin typeface="Helvetica" pitchFamily="2" charset="0"/>
              </a:rPr>
              <a:t>+ (M - 1)x G + L(P)+ </a:t>
            </a:r>
            <a:r>
              <a:rPr lang="en" altLang="zh-CN" dirty="0" err="1">
                <a:effectLst/>
                <a:latin typeface="Helvetica" pitchFamily="2" charset="0"/>
              </a:rPr>
              <a:t>Odr</a:t>
            </a:r>
            <a:endParaRPr lang="en" altLang="zh-CN" dirty="0">
              <a:effectLst/>
              <a:latin typeface="Helvetica" pitchFamily="2" charset="0"/>
            </a:endParaRPr>
          </a:p>
          <a:p>
            <a:endParaRPr lang="zh-CN" altLang="en-US" dirty="0">
              <a:effectLst/>
              <a:latin typeface="Helvetica" pitchFamily="2" charset="0"/>
            </a:endParaRPr>
          </a:p>
          <a:p>
            <a:endParaRPr lang="zh-CN" altLang="en-US" dirty="0"/>
          </a:p>
        </p:txBody>
      </p:sp>
      <p:pic>
        <p:nvPicPr>
          <p:cNvPr id="5" name="图片 4">
            <a:extLst>
              <a:ext uri="{FF2B5EF4-FFF2-40B4-BE49-F238E27FC236}">
                <a16:creationId xmlns:a16="http://schemas.microsoft.com/office/drawing/2014/main" id="{2BE3567F-1D77-7A8D-3763-B1BCB67946BA}"/>
              </a:ext>
            </a:extLst>
          </p:cNvPr>
          <p:cNvPicPr>
            <a:picLocks noChangeAspect="1"/>
          </p:cNvPicPr>
          <p:nvPr/>
        </p:nvPicPr>
        <p:blipFill>
          <a:blip r:embed="rId2"/>
          <a:stretch>
            <a:fillRect/>
          </a:stretch>
        </p:blipFill>
        <p:spPr>
          <a:xfrm>
            <a:off x="2473171" y="4519111"/>
            <a:ext cx="7264400" cy="1816100"/>
          </a:xfrm>
          <a:prstGeom prst="rect">
            <a:avLst/>
          </a:prstGeom>
        </p:spPr>
      </p:pic>
      <p:pic>
        <p:nvPicPr>
          <p:cNvPr id="6" name="图片 5">
            <a:extLst>
              <a:ext uri="{FF2B5EF4-FFF2-40B4-BE49-F238E27FC236}">
                <a16:creationId xmlns:a16="http://schemas.microsoft.com/office/drawing/2014/main" id="{49AFA568-6F3D-DCE6-EE94-4E98AB839E79}"/>
              </a:ext>
            </a:extLst>
          </p:cNvPr>
          <p:cNvPicPr>
            <a:picLocks noChangeAspect="1"/>
          </p:cNvPicPr>
          <p:nvPr/>
        </p:nvPicPr>
        <p:blipFill>
          <a:blip r:embed="rId3"/>
          <a:stretch>
            <a:fillRect/>
          </a:stretch>
        </p:blipFill>
        <p:spPr>
          <a:xfrm>
            <a:off x="2238221" y="2338889"/>
            <a:ext cx="7734300" cy="2120900"/>
          </a:xfrm>
          <a:prstGeom prst="rect">
            <a:avLst/>
          </a:prstGeom>
        </p:spPr>
      </p:pic>
    </p:spTree>
    <p:extLst>
      <p:ext uri="{BB962C8B-B14F-4D97-AF65-F5344CB8AC3E}">
        <p14:creationId xmlns:p14="http://schemas.microsoft.com/office/powerpoint/2010/main" val="7513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EE993-950E-B28E-0444-B7D71C85ED4C}"/>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训练集群挑战一可靠性：全机并行，作业周期长，中断频繁，恢复时间长，可用度低</a:t>
            </a:r>
            <a:endParaRPr kumimoji="1" lang="zh-CN" altLang="en-US" dirty="0"/>
          </a:p>
        </p:txBody>
      </p:sp>
      <p:sp>
        <p:nvSpPr>
          <p:cNvPr id="3" name="内容占位符 2">
            <a:extLst>
              <a:ext uri="{FF2B5EF4-FFF2-40B4-BE49-F238E27FC236}">
                <a16:creationId xmlns:a16="http://schemas.microsoft.com/office/drawing/2014/main" id="{9A771A5E-A9B7-ACC5-4FC9-B9278C31B272}"/>
              </a:ext>
            </a:extLst>
          </p:cNvPr>
          <p:cNvSpPr>
            <a:spLocks noGrp="1"/>
          </p:cNvSpPr>
          <p:nvPr>
            <p:ph sz="half" idx="1"/>
          </p:nvPr>
        </p:nvSpPr>
        <p:spPr/>
        <p:txBody>
          <a:bodyPr/>
          <a:lstStyle/>
          <a:p>
            <a:r>
              <a:rPr lang="zh-CN" altLang="en-US" dirty="0">
                <a:effectLst/>
                <a:latin typeface="Helvetica" pitchFamily="2" charset="0"/>
              </a:rPr>
              <a:t>业界大模型训练：普遍中断频繁，硬件故障为主因</a:t>
            </a:r>
          </a:p>
          <a:p>
            <a:endParaRPr kumimoji="1" lang="zh-CN" altLang="en-US" dirty="0"/>
          </a:p>
        </p:txBody>
      </p:sp>
      <p:sp>
        <p:nvSpPr>
          <p:cNvPr id="4" name="内容占位符 3">
            <a:extLst>
              <a:ext uri="{FF2B5EF4-FFF2-40B4-BE49-F238E27FC236}">
                <a16:creationId xmlns:a16="http://schemas.microsoft.com/office/drawing/2014/main" id="{D1BD3AFB-D68F-3C09-5E0D-59077FBE3DD7}"/>
              </a:ext>
            </a:extLst>
          </p:cNvPr>
          <p:cNvSpPr>
            <a:spLocks noGrp="1"/>
          </p:cNvSpPr>
          <p:nvPr>
            <p:ph sz="half" idx="10"/>
          </p:nvPr>
        </p:nvSpPr>
        <p:spPr/>
        <p:txBody>
          <a:bodyPr/>
          <a:lstStyle/>
          <a:p>
            <a:endParaRPr kumimoji="1" lang="zh-CN" altLang="en-US"/>
          </a:p>
        </p:txBody>
      </p:sp>
      <p:pic>
        <p:nvPicPr>
          <p:cNvPr id="7" name="图片 6">
            <a:extLst>
              <a:ext uri="{FF2B5EF4-FFF2-40B4-BE49-F238E27FC236}">
                <a16:creationId xmlns:a16="http://schemas.microsoft.com/office/drawing/2014/main" id="{AE124D75-FE53-9E07-3CD7-1515AABDFA88}"/>
              </a:ext>
            </a:extLst>
          </p:cNvPr>
          <p:cNvPicPr>
            <a:picLocks noChangeAspect="1"/>
          </p:cNvPicPr>
          <p:nvPr/>
        </p:nvPicPr>
        <p:blipFill>
          <a:blip r:embed="rId2"/>
          <a:stretch>
            <a:fillRect/>
          </a:stretch>
        </p:blipFill>
        <p:spPr>
          <a:xfrm>
            <a:off x="729003" y="2713099"/>
            <a:ext cx="6819900" cy="3213100"/>
          </a:xfrm>
          <a:prstGeom prst="rect">
            <a:avLst/>
          </a:prstGeom>
        </p:spPr>
      </p:pic>
    </p:spTree>
    <p:extLst>
      <p:ext uri="{BB962C8B-B14F-4D97-AF65-F5344CB8AC3E}">
        <p14:creationId xmlns:p14="http://schemas.microsoft.com/office/powerpoint/2010/main" val="417731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EE993-950E-B28E-0444-B7D71C85ED4C}"/>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训练集群挑战一可靠性：全机并行，作业周期长，中断频繁，恢复时间长，可用度低</a:t>
            </a:r>
            <a:endParaRPr kumimoji="1" lang="zh-CN" altLang="en-US" dirty="0"/>
          </a:p>
        </p:txBody>
      </p:sp>
      <p:sp>
        <p:nvSpPr>
          <p:cNvPr id="3" name="内容占位符 2">
            <a:extLst>
              <a:ext uri="{FF2B5EF4-FFF2-40B4-BE49-F238E27FC236}">
                <a16:creationId xmlns:a16="http://schemas.microsoft.com/office/drawing/2014/main" id="{9A771A5E-A9B7-ACC5-4FC9-B9278C31B272}"/>
              </a:ext>
            </a:extLst>
          </p:cNvPr>
          <p:cNvSpPr>
            <a:spLocks noGrp="1"/>
          </p:cNvSpPr>
          <p:nvPr>
            <p:ph sz="half" idx="1"/>
          </p:nvPr>
        </p:nvSpPr>
        <p:spPr/>
        <p:txBody>
          <a:bodyPr/>
          <a:lstStyle/>
          <a:p>
            <a:r>
              <a:rPr lang="en" altLang="zh-CN" dirty="0">
                <a:effectLst/>
                <a:latin typeface="Helvetica" pitchFamily="2" charset="0"/>
              </a:rPr>
              <a:t>23H1XX</a:t>
            </a:r>
            <a:r>
              <a:rPr lang="zh-CN" altLang="en-US" dirty="0">
                <a:effectLst/>
                <a:latin typeface="Helvetica" pitchFamily="2" charset="0"/>
              </a:rPr>
              <a:t>集群现网故障统计：软硬件占比各约</a:t>
            </a:r>
            <a:r>
              <a:rPr lang="en-US" altLang="zh-CN" dirty="0">
                <a:effectLst/>
                <a:latin typeface="Helvetica" pitchFamily="2" charset="0"/>
              </a:rPr>
              <a:t>50%</a:t>
            </a:r>
          </a:p>
        </p:txBody>
      </p:sp>
      <p:sp>
        <p:nvSpPr>
          <p:cNvPr id="4" name="内容占位符 3">
            <a:extLst>
              <a:ext uri="{FF2B5EF4-FFF2-40B4-BE49-F238E27FC236}">
                <a16:creationId xmlns:a16="http://schemas.microsoft.com/office/drawing/2014/main" id="{D1BD3AFB-D68F-3C09-5E0D-59077FBE3DD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D58183C9-3234-190C-CBDA-FB2CB7F8A794}"/>
              </a:ext>
            </a:extLst>
          </p:cNvPr>
          <p:cNvPicPr>
            <a:picLocks noChangeAspect="1"/>
          </p:cNvPicPr>
          <p:nvPr/>
        </p:nvPicPr>
        <p:blipFill>
          <a:blip r:embed="rId2"/>
          <a:stretch>
            <a:fillRect/>
          </a:stretch>
        </p:blipFill>
        <p:spPr>
          <a:xfrm>
            <a:off x="1358642" y="2715573"/>
            <a:ext cx="6629400" cy="3136900"/>
          </a:xfrm>
          <a:prstGeom prst="rect">
            <a:avLst/>
          </a:prstGeom>
        </p:spPr>
      </p:pic>
    </p:spTree>
    <p:extLst>
      <p:ext uri="{BB962C8B-B14F-4D97-AF65-F5344CB8AC3E}">
        <p14:creationId xmlns:p14="http://schemas.microsoft.com/office/powerpoint/2010/main" val="131634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EE993-950E-B28E-0444-B7D71C85ED4C}"/>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训练集群挑战一可靠性：全机并行，作业周期长，中断频繁，恢复时间长，可用度低</a:t>
            </a:r>
            <a:endParaRPr kumimoji="1" lang="zh-CN" altLang="en-US" dirty="0"/>
          </a:p>
        </p:txBody>
      </p:sp>
      <p:sp>
        <p:nvSpPr>
          <p:cNvPr id="3" name="内容占位符 2">
            <a:extLst>
              <a:ext uri="{FF2B5EF4-FFF2-40B4-BE49-F238E27FC236}">
                <a16:creationId xmlns:a16="http://schemas.microsoft.com/office/drawing/2014/main" id="{9A771A5E-A9B7-ACC5-4FC9-B9278C31B272}"/>
              </a:ext>
            </a:extLst>
          </p:cNvPr>
          <p:cNvSpPr>
            <a:spLocks noGrp="1"/>
          </p:cNvSpPr>
          <p:nvPr>
            <p:ph sz="half" idx="1"/>
          </p:nvPr>
        </p:nvSpPr>
        <p:spPr/>
        <p:txBody>
          <a:bodyPr/>
          <a:lstStyle/>
          <a:p>
            <a:r>
              <a:rPr lang="en" altLang="zh-CN" dirty="0">
                <a:effectLst/>
                <a:latin typeface="Helvetica" pitchFamily="2" charset="0"/>
              </a:rPr>
              <a:t>XX</a:t>
            </a:r>
            <a:r>
              <a:rPr lang="zh-CN" altLang="en-US" dirty="0">
                <a:effectLst/>
                <a:latin typeface="Helvetica" pitchFamily="2" charset="0"/>
              </a:rPr>
              <a:t>项目：</a:t>
            </a:r>
            <a:r>
              <a:rPr lang="en" altLang="zh-CN" dirty="0">
                <a:effectLst/>
                <a:latin typeface="Helvetica" pitchFamily="2" charset="0"/>
              </a:rPr>
              <a:t>XX</a:t>
            </a:r>
            <a:r>
              <a:rPr lang="zh-CN" altLang="en-US" dirty="0">
                <a:effectLst/>
                <a:latin typeface="Helvetica" pitchFamily="2" charset="0"/>
              </a:rPr>
              <a:t>大模型训练</a:t>
            </a:r>
            <a:r>
              <a:rPr lang="en-US" altLang="zh-CN" dirty="0">
                <a:effectLst/>
                <a:latin typeface="Helvetica" pitchFamily="2" charset="0"/>
              </a:rPr>
              <a:t>8</a:t>
            </a:r>
            <a:r>
              <a:rPr lang="zh-CN" altLang="en-US" dirty="0">
                <a:effectLst/>
                <a:latin typeface="Helvetica" pitchFamily="2" charset="0"/>
              </a:rPr>
              <a:t>月</a:t>
            </a:r>
            <a:r>
              <a:rPr lang="en-US" altLang="zh-CN" dirty="0">
                <a:effectLst/>
                <a:latin typeface="Helvetica" pitchFamily="2" charset="0"/>
              </a:rPr>
              <a:t>3</a:t>
            </a:r>
            <a:r>
              <a:rPr lang="zh-CN" altLang="en-US" dirty="0">
                <a:effectLst/>
                <a:latin typeface="Helvetica" pitchFamily="2" charset="0"/>
              </a:rPr>
              <a:t>日～</a:t>
            </a:r>
            <a:r>
              <a:rPr lang="en-US" altLang="zh-CN" dirty="0">
                <a:effectLst/>
                <a:latin typeface="Helvetica" pitchFamily="2" charset="0"/>
              </a:rPr>
              <a:t>12</a:t>
            </a:r>
            <a:r>
              <a:rPr lang="zh-CN" altLang="en-US" dirty="0">
                <a:effectLst/>
                <a:latin typeface="Helvetica" pitchFamily="2" charset="0"/>
              </a:rPr>
              <a:t>日，</a:t>
            </a:r>
            <a:r>
              <a:rPr lang="en-US" altLang="zh-CN" dirty="0">
                <a:effectLst/>
                <a:latin typeface="Helvetica" pitchFamily="2" charset="0"/>
              </a:rPr>
              <a:t>10</a:t>
            </a:r>
            <a:r>
              <a:rPr lang="zh-CN" altLang="en-US" dirty="0">
                <a:effectLst/>
                <a:latin typeface="Helvetica" pitchFamily="2" charset="0"/>
              </a:rPr>
              <a:t>天</a:t>
            </a:r>
            <a:r>
              <a:rPr lang="en-US" altLang="zh-CN" dirty="0">
                <a:effectLst/>
                <a:latin typeface="Helvetica" pitchFamily="2" charset="0"/>
              </a:rPr>
              <a:t>4</a:t>
            </a:r>
            <a:r>
              <a:rPr lang="zh-CN" altLang="en-US" dirty="0">
                <a:effectLst/>
                <a:latin typeface="Helvetica" pitchFamily="2" charset="0"/>
              </a:rPr>
              <a:t>次故障，平均每次故障损失时间</a:t>
            </a:r>
            <a:r>
              <a:rPr lang="en-US" altLang="zh-CN" dirty="0">
                <a:effectLst/>
                <a:latin typeface="Helvetica" pitchFamily="2" charset="0"/>
              </a:rPr>
              <a:t>270</a:t>
            </a:r>
            <a:r>
              <a:rPr lang="en" altLang="zh-CN" dirty="0">
                <a:effectLst/>
                <a:latin typeface="Helvetica" pitchFamily="2" charset="0"/>
              </a:rPr>
              <a:t>min</a:t>
            </a:r>
            <a:r>
              <a:rPr lang="zh-CN" altLang="en" dirty="0">
                <a:effectLst/>
                <a:latin typeface="Helvetica" pitchFamily="2" charset="0"/>
              </a:rPr>
              <a:t>，</a:t>
            </a:r>
            <a:r>
              <a:rPr lang="zh-CN" altLang="en-US" dirty="0">
                <a:effectLst/>
                <a:latin typeface="Helvetica" pitchFamily="2" charset="0"/>
              </a:rPr>
              <a:t>可用度</a:t>
            </a:r>
            <a:r>
              <a:rPr lang="en-US" altLang="zh-CN" dirty="0">
                <a:effectLst/>
                <a:latin typeface="Helvetica" pitchFamily="2" charset="0"/>
              </a:rPr>
              <a:t>77.6%</a:t>
            </a:r>
          </a:p>
          <a:p>
            <a:endParaRPr lang="en-US" altLang="zh-CN" dirty="0">
              <a:latin typeface="Helvetica" pitchFamily="2" charset="0"/>
            </a:endParaRPr>
          </a:p>
          <a:p>
            <a:endParaRPr lang="en-US" altLang="zh-CN" dirty="0">
              <a:effectLst/>
              <a:latin typeface="Helvetica" pitchFamily="2" charset="0"/>
            </a:endParaRPr>
          </a:p>
        </p:txBody>
      </p:sp>
      <p:sp>
        <p:nvSpPr>
          <p:cNvPr id="4" name="内容占位符 3">
            <a:extLst>
              <a:ext uri="{FF2B5EF4-FFF2-40B4-BE49-F238E27FC236}">
                <a16:creationId xmlns:a16="http://schemas.microsoft.com/office/drawing/2014/main" id="{D1BD3AFB-D68F-3C09-5E0D-59077FBE3DD7}"/>
              </a:ext>
            </a:extLst>
          </p:cNvPr>
          <p:cNvSpPr>
            <a:spLocks noGrp="1"/>
          </p:cNvSpPr>
          <p:nvPr>
            <p:ph sz="half" idx="10"/>
          </p:nvPr>
        </p:nvSpPr>
        <p:spPr/>
        <p:txBody>
          <a:bodyPr/>
          <a:lstStyle/>
          <a:p>
            <a:r>
              <a:rPr lang="zh-CN" altLang="en-US" dirty="0">
                <a:effectLst/>
                <a:latin typeface="Helvetica" pitchFamily="2" charset="0"/>
              </a:rPr>
              <a:t>可用度计算条件：</a:t>
            </a:r>
          </a:p>
          <a:p>
            <a:r>
              <a:rPr lang="en" altLang="zh-CN" dirty="0">
                <a:effectLst/>
                <a:latin typeface="Helvetica" pitchFamily="2" charset="0"/>
              </a:rPr>
              <a:t>XX</a:t>
            </a:r>
            <a:r>
              <a:rPr lang="zh-CN" altLang="en-US" dirty="0">
                <a:effectLst/>
                <a:latin typeface="Helvetica" pitchFamily="2" charset="0"/>
              </a:rPr>
              <a:t>大模型（</a:t>
            </a:r>
            <a:r>
              <a:rPr lang="en-US" altLang="zh-CN" dirty="0">
                <a:effectLst/>
                <a:latin typeface="Helvetica" pitchFamily="2" charset="0"/>
              </a:rPr>
              <a:t>2000</a:t>
            </a:r>
            <a:r>
              <a:rPr lang="zh-CN" altLang="en-US" dirty="0">
                <a:effectLst/>
                <a:latin typeface="Helvetica" pitchFamily="2" charset="0"/>
              </a:rPr>
              <a:t>亿参数）训练故障统计数据，</a:t>
            </a:r>
            <a:r>
              <a:rPr lang="en-US" altLang="zh-CN" dirty="0">
                <a:effectLst/>
                <a:latin typeface="Helvetica" pitchFamily="2" charset="0"/>
              </a:rPr>
              <a:t>3456</a:t>
            </a:r>
            <a:r>
              <a:rPr lang="zh-CN" altLang="en-US" dirty="0">
                <a:effectLst/>
                <a:latin typeface="Helvetica" pitchFamily="2" charset="0"/>
              </a:rPr>
              <a:t>张卡</a:t>
            </a:r>
          </a:p>
          <a:p>
            <a:r>
              <a:rPr lang="en" altLang="zh-CN" dirty="0">
                <a:effectLst/>
                <a:latin typeface="Helvetica" pitchFamily="2" charset="0"/>
              </a:rPr>
              <a:t>MTBF</a:t>
            </a:r>
            <a:r>
              <a:rPr lang="zh-CN" altLang="en-US" dirty="0">
                <a:effectLst/>
                <a:latin typeface="Helvetica" pitchFamily="2" charset="0"/>
              </a:rPr>
              <a:t>按照</a:t>
            </a:r>
            <a:r>
              <a:rPr lang="en-US" altLang="zh-CN" dirty="0">
                <a:effectLst/>
                <a:latin typeface="Helvetica" pitchFamily="2" charset="0"/>
              </a:rPr>
              <a:t>10</a:t>
            </a:r>
            <a:r>
              <a:rPr lang="zh-CN" altLang="en-US" dirty="0">
                <a:effectLst/>
                <a:latin typeface="Helvetica" pitchFamily="2" charset="0"/>
              </a:rPr>
              <a:t>天</a:t>
            </a:r>
            <a:r>
              <a:rPr lang="en-US" altLang="zh-CN" dirty="0">
                <a:effectLst/>
                <a:latin typeface="Helvetica" pitchFamily="2" charset="0"/>
              </a:rPr>
              <a:t>4</a:t>
            </a:r>
            <a:r>
              <a:rPr lang="zh-CN" altLang="en-US" dirty="0">
                <a:effectLst/>
                <a:latin typeface="Helvetica" pitchFamily="2" charset="0"/>
              </a:rPr>
              <a:t>次故障（</a:t>
            </a:r>
            <a:r>
              <a:rPr lang="en-US" altLang="zh-CN" dirty="0">
                <a:effectLst/>
                <a:latin typeface="Helvetica" pitchFamily="2" charset="0"/>
              </a:rPr>
              <a:t>60</a:t>
            </a:r>
            <a:r>
              <a:rPr lang="en" altLang="zh-CN" dirty="0">
                <a:effectLst/>
                <a:latin typeface="Helvetica" pitchFamily="2" charset="0"/>
              </a:rPr>
              <a:t>h</a:t>
            </a:r>
            <a:r>
              <a:rPr lang="zh-CN" altLang="en" dirty="0">
                <a:effectLst/>
                <a:latin typeface="Helvetica" pitchFamily="2" charset="0"/>
              </a:rPr>
              <a:t>），</a:t>
            </a:r>
            <a:r>
              <a:rPr lang="en" altLang="zh-CN" dirty="0">
                <a:effectLst/>
                <a:latin typeface="Helvetica" pitchFamily="2" charset="0"/>
              </a:rPr>
              <a:t>CKPT</a:t>
            </a:r>
            <a:r>
              <a:rPr lang="zh-CN" altLang="en-US" dirty="0">
                <a:effectLst/>
                <a:latin typeface="Helvetica" pitchFamily="2" charset="0"/>
              </a:rPr>
              <a:t>保存周期</a:t>
            </a:r>
            <a:r>
              <a:rPr lang="en-US" altLang="zh-CN" dirty="0">
                <a:effectLst/>
                <a:latin typeface="Helvetica" pitchFamily="2" charset="0"/>
              </a:rPr>
              <a:t>3</a:t>
            </a:r>
            <a:r>
              <a:rPr lang="en" altLang="zh-CN" dirty="0">
                <a:effectLst/>
                <a:latin typeface="Helvetica" pitchFamily="2" charset="0"/>
              </a:rPr>
              <a:t>h</a:t>
            </a:r>
            <a:r>
              <a:rPr lang="zh-CN" altLang="en" dirty="0">
                <a:effectLst/>
                <a:latin typeface="Helvetica" pitchFamily="2" charset="0"/>
              </a:rPr>
              <a:t>，</a:t>
            </a:r>
            <a:r>
              <a:rPr lang="zh-CN" altLang="en-US" dirty="0">
                <a:effectLst/>
                <a:latin typeface="Helvetica" pitchFamily="2" charset="0"/>
              </a:rPr>
              <a:t>恢复时长</a:t>
            </a:r>
            <a:r>
              <a:rPr lang="en-US" altLang="zh-CN" dirty="0">
                <a:effectLst/>
                <a:latin typeface="Helvetica" pitchFamily="2" charset="0"/>
              </a:rPr>
              <a:t>177</a:t>
            </a:r>
            <a:r>
              <a:rPr lang="en" altLang="zh-CN" dirty="0">
                <a:effectLst/>
                <a:latin typeface="Helvetica" pitchFamily="2" charset="0"/>
              </a:rPr>
              <a:t>min</a:t>
            </a:r>
            <a:r>
              <a:rPr lang="zh-CN" altLang="en" dirty="0">
                <a:effectLst/>
                <a:latin typeface="Helvetica" pitchFamily="2" charset="0"/>
              </a:rPr>
              <a:t>（</a:t>
            </a:r>
            <a:r>
              <a:rPr lang="zh-CN" altLang="en-US" dirty="0">
                <a:effectLst/>
                <a:latin typeface="Helvetica" pitchFamily="2" charset="0"/>
              </a:rPr>
              <a:t>上图）</a:t>
            </a:r>
          </a:p>
          <a:p>
            <a:r>
              <a:rPr lang="en-US" altLang="zh-CN" dirty="0">
                <a:effectLst/>
                <a:latin typeface="Helvetica" pitchFamily="2" charset="0"/>
              </a:rPr>
              <a:t>• </a:t>
            </a:r>
            <a:r>
              <a:rPr lang="zh-CN" altLang="en-US" dirty="0">
                <a:effectLst/>
                <a:latin typeface="Helvetica" pitchFamily="2" charset="0"/>
              </a:rPr>
              <a:t>软件故障率参考</a:t>
            </a:r>
            <a:r>
              <a:rPr lang="en" altLang="zh-CN" dirty="0">
                <a:effectLst/>
                <a:latin typeface="Helvetica" pitchFamily="2" charset="0"/>
              </a:rPr>
              <a:t>Meta OPT175B</a:t>
            </a:r>
            <a:r>
              <a:rPr lang="zh-CN" altLang="en-US" dirty="0">
                <a:effectLst/>
                <a:latin typeface="Helvetica" pitchFamily="2" charset="0"/>
              </a:rPr>
              <a:t>训练表现：</a:t>
            </a:r>
            <a:r>
              <a:rPr lang="en" altLang="zh-CN" dirty="0">
                <a:effectLst/>
                <a:latin typeface="Helvetica" pitchFamily="2" charset="0"/>
              </a:rPr>
              <a:t>MTBF 69.7h, MTTR 11.6h</a:t>
            </a:r>
          </a:p>
          <a:p>
            <a:endParaRPr kumimoji="1" lang="zh-CN" altLang="en-US" dirty="0"/>
          </a:p>
        </p:txBody>
      </p:sp>
      <p:pic>
        <p:nvPicPr>
          <p:cNvPr id="6" name="图片 5">
            <a:extLst>
              <a:ext uri="{FF2B5EF4-FFF2-40B4-BE49-F238E27FC236}">
                <a16:creationId xmlns:a16="http://schemas.microsoft.com/office/drawing/2014/main" id="{DE0CF3B6-1AF9-B6FC-52CC-8824929183CD}"/>
              </a:ext>
            </a:extLst>
          </p:cNvPr>
          <p:cNvPicPr>
            <a:picLocks noChangeAspect="1"/>
          </p:cNvPicPr>
          <p:nvPr/>
        </p:nvPicPr>
        <p:blipFill>
          <a:blip r:embed="rId2"/>
          <a:stretch>
            <a:fillRect/>
          </a:stretch>
        </p:blipFill>
        <p:spPr>
          <a:xfrm>
            <a:off x="609655" y="3561855"/>
            <a:ext cx="6604000" cy="1943100"/>
          </a:xfrm>
          <a:prstGeom prst="rect">
            <a:avLst/>
          </a:prstGeom>
        </p:spPr>
      </p:pic>
    </p:spTree>
    <p:extLst>
      <p:ext uri="{BB962C8B-B14F-4D97-AF65-F5344CB8AC3E}">
        <p14:creationId xmlns:p14="http://schemas.microsoft.com/office/powerpoint/2010/main" val="2117474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EE993-950E-B28E-0444-B7D71C85ED4C}"/>
              </a:ext>
            </a:extLst>
          </p:cNvPr>
          <p:cNvSpPr>
            <a:spLocks noGrp="1"/>
          </p:cNvSpPr>
          <p:nvPr>
            <p:ph type="title"/>
          </p:nvPr>
        </p:nvSpPr>
        <p:spPr/>
        <p:txBody>
          <a:bodyPr/>
          <a:lstStyle/>
          <a:p>
            <a:r>
              <a:rPr lang="en" altLang="zh-CN" dirty="0">
                <a:effectLst/>
                <a:latin typeface="Helvetica" pitchFamily="2" charset="0"/>
              </a:rPr>
              <a:t>Al</a:t>
            </a:r>
            <a:r>
              <a:rPr lang="zh-CN" altLang="en-US" dirty="0">
                <a:effectLst/>
                <a:latin typeface="Helvetica" pitchFamily="2" charset="0"/>
              </a:rPr>
              <a:t>训练集群挑战一可靠性：全机并行，作业周期长，中断频繁，恢复时间长，可用度低</a:t>
            </a:r>
            <a:endParaRPr kumimoji="1" lang="zh-CN" altLang="en-US" dirty="0"/>
          </a:p>
        </p:txBody>
      </p:sp>
      <p:sp>
        <p:nvSpPr>
          <p:cNvPr id="3" name="内容占位符 2">
            <a:extLst>
              <a:ext uri="{FF2B5EF4-FFF2-40B4-BE49-F238E27FC236}">
                <a16:creationId xmlns:a16="http://schemas.microsoft.com/office/drawing/2014/main" id="{9A771A5E-A9B7-ACC5-4FC9-B9278C31B272}"/>
              </a:ext>
            </a:extLst>
          </p:cNvPr>
          <p:cNvSpPr>
            <a:spLocks noGrp="1"/>
          </p:cNvSpPr>
          <p:nvPr>
            <p:ph sz="half" idx="1"/>
          </p:nvPr>
        </p:nvSpPr>
        <p:spPr/>
        <p:txBody>
          <a:bodyPr/>
          <a:lstStyle/>
          <a:p>
            <a:r>
              <a:rPr lang="en" altLang="zh-CN" dirty="0">
                <a:effectLst/>
                <a:latin typeface="Helvetica" pitchFamily="2" charset="0"/>
              </a:rPr>
              <a:t>XX</a:t>
            </a:r>
            <a:r>
              <a:rPr lang="zh-CN" altLang="en-US" dirty="0">
                <a:effectLst/>
                <a:latin typeface="Helvetica" pitchFamily="2" charset="0"/>
              </a:rPr>
              <a:t>训练集群当前可用度测算：</a:t>
            </a:r>
            <a:r>
              <a:rPr lang="en-US" altLang="zh-CN" dirty="0">
                <a:effectLst/>
                <a:latin typeface="Helvetica" pitchFamily="2" charset="0"/>
              </a:rPr>
              <a:t>64</a:t>
            </a:r>
            <a:r>
              <a:rPr lang="en" altLang="zh-CN" dirty="0">
                <a:effectLst/>
                <a:latin typeface="Helvetica" pitchFamily="2" charset="0"/>
              </a:rPr>
              <a:t>E</a:t>
            </a:r>
            <a:r>
              <a:rPr lang="zh-CN" altLang="en-US" dirty="0">
                <a:effectLst/>
                <a:latin typeface="Helvetica" pitchFamily="2" charset="0"/>
              </a:rPr>
              <a:t>集群（</a:t>
            </a:r>
            <a:r>
              <a:rPr lang="en-US" altLang="zh-CN" dirty="0">
                <a:effectLst/>
                <a:latin typeface="Helvetica" pitchFamily="2" charset="0"/>
              </a:rPr>
              <a:t>8.5</a:t>
            </a:r>
            <a:r>
              <a:rPr lang="zh-CN" altLang="en-US" dirty="0">
                <a:effectLst/>
                <a:latin typeface="Helvetica" pitchFamily="2" charset="0"/>
              </a:rPr>
              <a:t>万</a:t>
            </a:r>
            <a:r>
              <a:rPr lang="en-US" altLang="zh-CN" dirty="0">
                <a:effectLst/>
                <a:latin typeface="Helvetica" pitchFamily="2" charset="0"/>
              </a:rPr>
              <a:t>910</a:t>
            </a:r>
            <a:r>
              <a:rPr lang="en" altLang="zh-CN" dirty="0">
                <a:effectLst/>
                <a:latin typeface="Helvetica" pitchFamily="2" charset="0"/>
              </a:rPr>
              <a:t>C</a:t>
            </a:r>
            <a:r>
              <a:rPr lang="zh-CN" altLang="en" dirty="0">
                <a:effectLst/>
                <a:latin typeface="Helvetica" pitchFamily="2" charset="0"/>
              </a:rPr>
              <a:t>）</a:t>
            </a:r>
            <a:r>
              <a:rPr lang="zh-CN" altLang="en-US" dirty="0">
                <a:effectLst/>
                <a:latin typeface="Helvetica" pitchFamily="2" charset="0"/>
              </a:rPr>
              <a:t>，</a:t>
            </a:r>
            <a:r>
              <a:rPr lang="en" altLang="zh-CN" dirty="0">
                <a:effectLst/>
                <a:latin typeface="Helvetica" pitchFamily="2" charset="0"/>
              </a:rPr>
              <a:t>MTBF 3.1h</a:t>
            </a:r>
            <a:r>
              <a:rPr lang="zh-CN" altLang="en-US" dirty="0">
                <a:effectLst/>
                <a:latin typeface="Helvetica" pitchFamily="2" charset="0"/>
              </a:rPr>
              <a:t>，可用度</a:t>
            </a:r>
            <a:r>
              <a:rPr lang="en-US" altLang="zh-CN" dirty="0">
                <a:effectLst/>
                <a:latin typeface="Helvetica" pitchFamily="2" charset="0"/>
              </a:rPr>
              <a:t>26%</a:t>
            </a:r>
          </a:p>
        </p:txBody>
      </p:sp>
      <p:sp>
        <p:nvSpPr>
          <p:cNvPr id="4" name="内容占位符 3">
            <a:extLst>
              <a:ext uri="{FF2B5EF4-FFF2-40B4-BE49-F238E27FC236}">
                <a16:creationId xmlns:a16="http://schemas.microsoft.com/office/drawing/2014/main" id="{D1BD3AFB-D68F-3C09-5E0D-59077FBE3DD7}"/>
              </a:ext>
            </a:extLst>
          </p:cNvPr>
          <p:cNvSpPr>
            <a:spLocks noGrp="1"/>
          </p:cNvSpPr>
          <p:nvPr>
            <p:ph sz="half" idx="10"/>
          </p:nvPr>
        </p:nvSpPr>
        <p:spPr/>
        <p:txBody>
          <a:bodyPr/>
          <a:lstStyle/>
          <a:p>
            <a:r>
              <a:rPr lang="en" altLang="zh-CN" dirty="0">
                <a:effectLst/>
                <a:latin typeface="Helvetica" pitchFamily="2" charset="0"/>
              </a:rPr>
              <a:t>64E</a:t>
            </a:r>
            <a:r>
              <a:rPr lang="zh-CN" altLang="en-US" dirty="0">
                <a:effectLst/>
                <a:latin typeface="Helvetica" pitchFamily="2" charset="0"/>
              </a:rPr>
              <a:t>集群，</a:t>
            </a:r>
            <a:r>
              <a:rPr lang="en-US" altLang="zh-CN" dirty="0">
                <a:effectLst/>
                <a:latin typeface="Helvetica" pitchFamily="2" charset="0"/>
              </a:rPr>
              <a:t>8.5</a:t>
            </a:r>
            <a:r>
              <a:rPr lang="zh-CN" altLang="en-US" dirty="0">
                <a:effectLst/>
                <a:latin typeface="Helvetica" pitchFamily="2" charset="0"/>
              </a:rPr>
              <a:t>万</a:t>
            </a:r>
            <a:r>
              <a:rPr lang="en-US" altLang="zh-CN" dirty="0">
                <a:effectLst/>
                <a:latin typeface="Helvetica" pitchFamily="2" charset="0"/>
              </a:rPr>
              <a:t>910</a:t>
            </a:r>
            <a:r>
              <a:rPr lang="en" altLang="zh-CN" dirty="0">
                <a:effectLst/>
                <a:latin typeface="Helvetica" pitchFamily="2" charset="0"/>
              </a:rPr>
              <a:t>C,664</a:t>
            </a:r>
            <a:r>
              <a:rPr lang="zh-CN" altLang="en-US" dirty="0">
                <a:effectLst/>
                <a:latin typeface="Helvetica" pitchFamily="2" charset="0"/>
              </a:rPr>
              <a:t>柜</a:t>
            </a:r>
          </a:p>
          <a:p>
            <a:r>
              <a:rPr lang="en" altLang="zh-CN" dirty="0">
                <a:effectLst/>
                <a:latin typeface="Helvetica" pitchFamily="2" charset="0"/>
              </a:rPr>
              <a:t>MTBF</a:t>
            </a:r>
            <a:r>
              <a:rPr lang="zh-CN" altLang="en-US" dirty="0">
                <a:effectLst/>
                <a:latin typeface="Helvetica" pitchFamily="2" charset="0"/>
              </a:rPr>
              <a:t>按照</a:t>
            </a:r>
            <a:r>
              <a:rPr lang="en" altLang="zh-CN" dirty="0">
                <a:effectLst/>
                <a:latin typeface="Helvetica" pitchFamily="2" charset="0"/>
              </a:rPr>
              <a:t>CX</a:t>
            </a:r>
            <a:r>
              <a:rPr lang="zh-CN" altLang="en-US" dirty="0">
                <a:effectLst/>
                <a:latin typeface="Helvetica" pitchFamily="2" charset="0"/>
              </a:rPr>
              <a:t>项目</a:t>
            </a:r>
            <a:r>
              <a:rPr lang="en-US" altLang="zh-CN" dirty="0">
                <a:effectLst/>
                <a:latin typeface="Helvetica" pitchFamily="2" charset="0"/>
              </a:rPr>
              <a:t>10</a:t>
            </a:r>
            <a:r>
              <a:rPr lang="en" altLang="zh-CN" dirty="0">
                <a:effectLst/>
                <a:latin typeface="Helvetica" pitchFamily="2" charset="0"/>
              </a:rPr>
              <a:t>h</a:t>
            </a:r>
            <a:r>
              <a:rPr lang="zh-CN" altLang="en-US" dirty="0">
                <a:effectLst/>
                <a:latin typeface="Helvetica" pitchFamily="2" charset="0"/>
              </a:rPr>
              <a:t>推算，</a:t>
            </a:r>
            <a:r>
              <a:rPr lang="en" altLang="zh-CN" dirty="0">
                <a:effectLst/>
                <a:latin typeface="Helvetica" pitchFamily="2" charset="0"/>
              </a:rPr>
              <a:t>CKPT</a:t>
            </a:r>
            <a:r>
              <a:rPr lang="zh-CN" altLang="en-US" dirty="0">
                <a:effectLst/>
                <a:latin typeface="Helvetica" pitchFamily="2" charset="0"/>
              </a:rPr>
              <a:t>保存周期</a:t>
            </a:r>
            <a:r>
              <a:rPr lang="en-US" altLang="zh-CN" dirty="0">
                <a:effectLst/>
                <a:latin typeface="Helvetica" pitchFamily="2" charset="0"/>
              </a:rPr>
              <a:t>3</a:t>
            </a:r>
            <a:r>
              <a:rPr lang="en" altLang="zh-CN" dirty="0">
                <a:effectLst/>
                <a:latin typeface="Helvetica" pitchFamily="2" charset="0"/>
              </a:rPr>
              <a:t>h</a:t>
            </a:r>
            <a:r>
              <a:rPr lang="zh-CN" altLang="en" dirty="0">
                <a:effectLst/>
                <a:latin typeface="Helvetica" pitchFamily="2" charset="0"/>
              </a:rPr>
              <a:t>，</a:t>
            </a:r>
            <a:r>
              <a:rPr lang="zh-CN" altLang="en-US" dirty="0">
                <a:effectLst/>
                <a:latin typeface="Helvetica" pitchFamily="2" charset="0"/>
              </a:rPr>
              <a:t>恢复时长</a:t>
            </a:r>
            <a:r>
              <a:rPr lang="en-US" altLang="zh-CN" dirty="0">
                <a:effectLst/>
                <a:latin typeface="Helvetica" pitchFamily="2" charset="0"/>
              </a:rPr>
              <a:t>177</a:t>
            </a:r>
            <a:r>
              <a:rPr lang="en" altLang="zh-CN" dirty="0">
                <a:effectLst/>
                <a:latin typeface="Helvetica" pitchFamily="2" charset="0"/>
              </a:rPr>
              <a:t>min</a:t>
            </a:r>
          </a:p>
          <a:p>
            <a:r>
              <a:rPr lang="zh-CN" altLang="en-US" dirty="0">
                <a:effectLst/>
                <a:latin typeface="Helvetica" pitchFamily="2" charset="0"/>
              </a:rPr>
              <a:t>软件故障率参考</a:t>
            </a:r>
            <a:r>
              <a:rPr lang="en" altLang="zh-CN" dirty="0">
                <a:effectLst/>
                <a:latin typeface="Helvetica" pitchFamily="2" charset="0"/>
              </a:rPr>
              <a:t>Meta OPT175B</a:t>
            </a:r>
            <a:r>
              <a:rPr lang="zh-CN" altLang="en-US" dirty="0">
                <a:effectLst/>
                <a:latin typeface="Helvetica" pitchFamily="2" charset="0"/>
              </a:rPr>
              <a:t>训练表现：</a:t>
            </a:r>
            <a:r>
              <a:rPr lang="en" altLang="zh-CN" dirty="0">
                <a:effectLst/>
                <a:latin typeface="Helvetica" pitchFamily="2" charset="0"/>
              </a:rPr>
              <a:t>MTBF 69.7h, MTTR 11.6h</a:t>
            </a:r>
          </a:p>
        </p:txBody>
      </p:sp>
      <p:pic>
        <p:nvPicPr>
          <p:cNvPr id="5" name="图片 4">
            <a:extLst>
              <a:ext uri="{FF2B5EF4-FFF2-40B4-BE49-F238E27FC236}">
                <a16:creationId xmlns:a16="http://schemas.microsoft.com/office/drawing/2014/main" id="{747E922D-96E7-968B-330F-A837E28B71EE}"/>
              </a:ext>
            </a:extLst>
          </p:cNvPr>
          <p:cNvPicPr>
            <a:picLocks noChangeAspect="1"/>
          </p:cNvPicPr>
          <p:nvPr/>
        </p:nvPicPr>
        <p:blipFill>
          <a:blip r:embed="rId2"/>
          <a:stretch>
            <a:fillRect/>
          </a:stretch>
        </p:blipFill>
        <p:spPr>
          <a:xfrm>
            <a:off x="303057" y="3509158"/>
            <a:ext cx="6223000" cy="2311400"/>
          </a:xfrm>
          <a:prstGeom prst="rect">
            <a:avLst/>
          </a:prstGeom>
        </p:spPr>
      </p:pic>
    </p:spTree>
    <p:extLst>
      <p:ext uri="{BB962C8B-B14F-4D97-AF65-F5344CB8AC3E}">
        <p14:creationId xmlns:p14="http://schemas.microsoft.com/office/powerpoint/2010/main" val="2106374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179F0D-62F0-C240-C2A7-CE38C1E076B7}"/>
              </a:ext>
            </a:extLst>
          </p:cNvPr>
          <p:cNvSpPr>
            <a:spLocks noGrp="1"/>
          </p:cNvSpPr>
          <p:nvPr>
            <p:ph type="title"/>
          </p:nvPr>
        </p:nvSpPr>
        <p:spPr/>
        <p:txBody>
          <a:bodyPr/>
          <a:lstStyle/>
          <a:p>
            <a:r>
              <a:rPr lang="zh-CN" altLang="en-US" dirty="0">
                <a:effectLst/>
                <a:latin typeface="Helvetica" pitchFamily="2" charset="0"/>
              </a:rPr>
              <a:t>网络拓扑的静态度量</a:t>
            </a:r>
            <a:endParaRPr kumimoji="1" lang="zh-CN" altLang="en-US" dirty="0"/>
          </a:p>
        </p:txBody>
      </p:sp>
      <p:sp>
        <p:nvSpPr>
          <p:cNvPr id="5" name="内容占位符 4">
            <a:extLst>
              <a:ext uri="{FF2B5EF4-FFF2-40B4-BE49-F238E27FC236}">
                <a16:creationId xmlns:a16="http://schemas.microsoft.com/office/drawing/2014/main" id="{D85F0870-FD6A-FE79-DA60-E6AF51DB1ECE}"/>
              </a:ext>
            </a:extLst>
          </p:cNvPr>
          <p:cNvSpPr>
            <a:spLocks noGrp="1"/>
          </p:cNvSpPr>
          <p:nvPr>
            <p:ph sz="half" idx="1"/>
          </p:nvPr>
        </p:nvSpPr>
        <p:spPr/>
        <p:txBody>
          <a:bodyPr/>
          <a:lstStyle/>
          <a:p>
            <a:pPr marL="457200" indent="-457200">
              <a:buFont typeface="+mj-lt"/>
              <a:buAutoNum type="arabicPeriod"/>
            </a:pPr>
            <a:r>
              <a:rPr lang="zh-CN" altLang="en-US" b="1" dirty="0">
                <a:solidFill>
                  <a:srgbClr val="C00000"/>
                </a:solidFill>
                <a:effectLst/>
                <a:latin typeface="Helvetica" pitchFamily="2" charset="0"/>
              </a:rPr>
              <a:t>网络的度：</a:t>
            </a:r>
            <a:r>
              <a:rPr lang="zh-CN" altLang="en-US" dirty="0">
                <a:effectLst/>
                <a:latin typeface="Helvetica" pitchFamily="2" charset="0"/>
              </a:rPr>
              <a:t>所需要的</a:t>
            </a:r>
            <a:r>
              <a:rPr lang="en-US" altLang="zh-CN" dirty="0">
                <a:effectLst/>
                <a:latin typeface="Helvetica" pitchFamily="2" charset="0"/>
              </a:rPr>
              <a:t>1/</a:t>
            </a:r>
            <a:r>
              <a:rPr lang="en" altLang="zh-CN" dirty="0">
                <a:effectLst/>
                <a:latin typeface="Helvetica" pitchFamily="2" charset="0"/>
              </a:rPr>
              <a:t>O</a:t>
            </a:r>
            <a:r>
              <a:rPr lang="zh-CN" altLang="en-US" dirty="0">
                <a:effectLst/>
                <a:latin typeface="Helvetica" pitchFamily="2" charset="0"/>
              </a:rPr>
              <a:t>端口数，节点成本</a:t>
            </a:r>
          </a:p>
          <a:p>
            <a:pPr marL="457200" indent="-457200">
              <a:buFont typeface="+mj-lt"/>
              <a:buAutoNum type="arabicPeriod"/>
            </a:pPr>
            <a:r>
              <a:rPr lang="zh-CN" altLang="en-US" b="1" dirty="0">
                <a:solidFill>
                  <a:srgbClr val="C00000"/>
                </a:solidFill>
                <a:effectLst/>
                <a:latin typeface="Helvetica" pitchFamily="2" charset="0"/>
              </a:rPr>
              <a:t>﻿链路数量：</a:t>
            </a:r>
            <a:r>
              <a:rPr lang="zh-CN" altLang="en-US" dirty="0">
                <a:effectLst/>
                <a:latin typeface="Helvetica" pitchFamily="2" charset="0"/>
              </a:rPr>
              <a:t>网络的成本和网络的复杂度</a:t>
            </a:r>
          </a:p>
          <a:p>
            <a:pPr marL="457200" indent="-457200">
              <a:buFont typeface="+mj-lt"/>
              <a:buAutoNum type="arabicPeriod"/>
            </a:pPr>
            <a:r>
              <a:rPr lang="zh-CN" altLang="en-US" b="1" dirty="0">
                <a:solidFill>
                  <a:srgbClr val="C00000"/>
                </a:solidFill>
                <a:effectLst/>
                <a:latin typeface="Helvetica" pitchFamily="2" charset="0"/>
              </a:rPr>
              <a:t>﻿网络直径：</a:t>
            </a:r>
            <a:r>
              <a:rPr lang="zh-CN" altLang="en-US" dirty="0">
                <a:effectLst/>
                <a:latin typeface="Helvetica" pitchFamily="2" charset="0"/>
              </a:rPr>
              <a:t>网络最长通信距离，衡量网络性能指标</a:t>
            </a:r>
          </a:p>
          <a:p>
            <a:pPr marL="457200" indent="-457200">
              <a:buFont typeface="+mj-lt"/>
              <a:buAutoNum type="arabicPeriod"/>
            </a:pPr>
            <a:r>
              <a:rPr lang="zh-CN" altLang="en-US" b="1" dirty="0">
                <a:solidFill>
                  <a:srgbClr val="C00000"/>
                </a:solidFill>
                <a:effectLst/>
                <a:latin typeface="Helvetica" pitchFamily="2" charset="0"/>
              </a:rPr>
              <a:t>﻿等分宽度：</a:t>
            </a:r>
            <a:r>
              <a:rPr lang="zh-CN" altLang="en-US" dirty="0">
                <a:effectLst/>
                <a:latin typeface="Helvetica" pitchFamily="2" charset="0"/>
              </a:rPr>
              <a:t>沿等分网络最大带宽，影响网络吞吐率</a:t>
            </a:r>
          </a:p>
          <a:p>
            <a:pPr marL="457200" indent="-457200">
              <a:buFont typeface="+mj-lt"/>
              <a:buAutoNum type="arabicPeriod"/>
            </a:pPr>
            <a:r>
              <a:rPr lang="zh-CN" altLang="en-US" dirty="0">
                <a:effectLst/>
                <a:latin typeface="Helvetica" pitchFamily="2" charset="0"/>
              </a:rPr>
              <a:t>﻿</a:t>
            </a:r>
            <a:r>
              <a:rPr lang="zh-CN" altLang="en-US" b="1" dirty="0">
                <a:solidFill>
                  <a:srgbClr val="C00000"/>
                </a:solidFill>
                <a:effectLst/>
                <a:latin typeface="Helvetica" pitchFamily="2" charset="0"/>
              </a:rPr>
              <a:t>可扩展性：</a:t>
            </a:r>
            <a:r>
              <a:rPr lang="zh-CN" altLang="en-US" dirty="0">
                <a:effectLst/>
                <a:latin typeface="Helvetica" pitchFamily="2" charset="0"/>
              </a:rPr>
              <a:t>拓扑结构不变情况下扩充结点的能力</a:t>
            </a:r>
          </a:p>
          <a:p>
            <a:pPr marL="457200" indent="-457200">
              <a:buFont typeface="+mj-lt"/>
              <a:buAutoNum type="arabicPeriod"/>
            </a:pPr>
            <a:r>
              <a:rPr lang="zh-CN" altLang="en-US" b="1" dirty="0">
                <a:solidFill>
                  <a:srgbClr val="C00000"/>
                </a:solidFill>
                <a:effectLst/>
                <a:latin typeface="Helvetica" pitchFamily="2" charset="0"/>
              </a:rPr>
              <a:t>﻿﻿可伸展性：</a:t>
            </a:r>
            <a:r>
              <a:rPr lang="zh-CN" altLang="en-US" dirty="0">
                <a:effectLst/>
                <a:latin typeface="Helvetica" pitchFamily="2" charset="0"/>
              </a:rPr>
              <a:t>拓扑结构很容易增加新的结点</a:t>
            </a:r>
          </a:p>
          <a:p>
            <a:pPr marL="457200" indent="-457200">
              <a:buFont typeface="+mj-lt"/>
              <a:buAutoNum type="arabicPeriod"/>
            </a:pPr>
            <a:r>
              <a:rPr lang="zh-CN" altLang="en-US" b="1" dirty="0">
                <a:solidFill>
                  <a:srgbClr val="C00000"/>
                </a:solidFill>
                <a:effectLst/>
                <a:latin typeface="Helvetica" pitchFamily="2" charset="0"/>
              </a:rPr>
              <a:t>﻿可靠性：</a:t>
            </a:r>
            <a:r>
              <a:rPr lang="zh-CN" altLang="en-US" dirty="0">
                <a:latin typeface="Helvetica" pitchFamily="2" charset="0"/>
              </a:rPr>
              <a:t>网络容错</a:t>
            </a:r>
            <a:r>
              <a:rPr lang="zh-CN" altLang="en-US" dirty="0">
                <a:effectLst/>
                <a:latin typeface="Helvetica" pitchFamily="2" charset="0"/>
              </a:rPr>
              <a:t>能力</a:t>
            </a:r>
          </a:p>
        </p:txBody>
      </p:sp>
    </p:spTree>
    <p:extLst>
      <p:ext uri="{BB962C8B-B14F-4D97-AF65-F5344CB8AC3E}">
        <p14:creationId xmlns:p14="http://schemas.microsoft.com/office/powerpoint/2010/main" val="1457355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2B34FAE6-D36A-F941-9FBF-63F856A54D72}"/>
              </a:ext>
            </a:extLst>
          </p:cNvPr>
          <p:cNvSpPr>
            <a:spLocks noGrp="1"/>
          </p:cNvSpPr>
          <p:nvPr>
            <p:ph sz="half" idx="1"/>
          </p:nvPr>
        </p:nvSpPr>
        <p:spPr/>
        <p:txBody>
          <a:bodyPr/>
          <a:lstStyle/>
          <a:p>
            <a:r>
              <a:rPr lang="zh-CN" altLang="en-US" dirty="0">
                <a:effectLst/>
                <a:latin typeface="Helvetica" pitchFamily="2" charset="0"/>
              </a:rPr>
              <a:t>网络体系</a:t>
            </a:r>
            <a:endParaRPr lang="en-US" altLang="zh-CN" dirty="0">
              <a:effectLst/>
              <a:latin typeface="Helvetica" pitchFamily="2" charset="0"/>
            </a:endParaRPr>
          </a:p>
          <a:p>
            <a:r>
              <a:rPr lang="zh-CN" altLang="en-US" dirty="0">
                <a:effectLst/>
                <a:latin typeface="Helvetica" pitchFamily="2" charset="0"/>
              </a:rPr>
              <a:t>结构设计</a:t>
            </a:r>
            <a:endParaRPr lang="zh-CN" altLang="en-US" dirty="0"/>
          </a:p>
        </p:txBody>
      </p:sp>
    </p:spTree>
    <p:extLst>
      <p:ext uri="{BB962C8B-B14F-4D97-AF65-F5344CB8AC3E}">
        <p14:creationId xmlns:p14="http://schemas.microsoft.com/office/powerpoint/2010/main" val="195446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CE696C-1EEF-F008-5CB5-A0578404EDB8}"/>
              </a:ext>
            </a:extLst>
          </p:cNvPr>
          <p:cNvSpPr>
            <a:spLocks noGrp="1"/>
          </p:cNvSpPr>
          <p:nvPr>
            <p:ph type="title"/>
          </p:nvPr>
        </p:nvSpPr>
        <p:spPr>
          <a:xfrm>
            <a:off x="623635" y="522789"/>
            <a:ext cx="10963473" cy="589190"/>
          </a:xfrm>
        </p:spPr>
        <p:txBody>
          <a:bodyPr/>
          <a:lstStyle/>
          <a:p>
            <a:r>
              <a:rPr lang="zh-CN" altLang="en-US" dirty="0"/>
              <a:t>网络体系结构设计 </a:t>
            </a:r>
            <a:r>
              <a:rPr lang="en-US" altLang="zh-CN" dirty="0"/>
              <a:t>1</a:t>
            </a:r>
            <a:r>
              <a:rPr lang="zh-CN" altLang="en-US" dirty="0"/>
              <a:t>：拓扑</a:t>
            </a:r>
          </a:p>
        </p:txBody>
      </p:sp>
      <p:sp>
        <p:nvSpPr>
          <p:cNvPr id="4" name="内容占位符 3">
            <a:extLst>
              <a:ext uri="{FF2B5EF4-FFF2-40B4-BE49-F238E27FC236}">
                <a16:creationId xmlns:a16="http://schemas.microsoft.com/office/drawing/2014/main" id="{2D01E94C-C86A-3770-F0FA-E816F3314CF9}"/>
              </a:ext>
            </a:extLst>
          </p:cNvPr>
          <p:cNvSpPr>
            <a:spLocks noGrp="1"/>
          </p:cNvSpPr>
          <p:nvPr>
            <p:ph sz="half" idx="1"/>
          </p:nvPr>
        </p:nvSpPr>
        <p:spPr>
          <a:xfrm>
            <a:off x="623635" y="1246909"/>
            <a:ext cx="10963473" cy="5108171"/>
          </a:xfrm>
        </p:spPr>
        <p:txBody>
          <a:bodyPr/>
          <a:lstStyle/>
          <a:p>
            <a:r>
              <a:rPr lang="zh-CN" altLang="en-US" b="1" dirty="0">
                <a:solidFill>
                  <a:srgbClr val="C00000"/>
                </a:solidFill>
              </a:rPr>
              <a:t>设计参数：</a:t>
            </a:r>
            <a:endParaRPr lang="en-US" altLang="zh-CN" b="1" dirty="0">
              <a:solidFill>
                <a:srgbClr val="C00000"/>
              </a:solidFill>
            </a:endParaRPr>
          </a:p>
          <a:p>
            <a:pPr lvl="1"/>
            <a:r>
              <a:rPr lang="zh-CN" altLang="en-US" dirty="0"/>
              <a:t>折半带宽</a:t>
            </a:r>
            <a:r>
              <a:rPr lang="zh-CN" altLang="en" dirty="0"/>
              <a:t>（</a:t>
            </a:r>
            <a:r>
              <a:rPr lang="en" altLang="zh-CN" dirty="0"/>
              <a:t>Bisection Bandwidth</a:t>
            </a:r>
            <a:r>
              <a:rPr lang="zh-CN" altLang="en" dirty="0"/>
              <a:t>）</a:t>
            </a:r>
            <a:r>
              <a:rPr lang="zh-CN" altLang="en-US" dirty="0"/>
              <a:t>、网络直径</a:t>
            </a:r>
            <a:r>
              <a:rPr lang="zh-CN" altLang="en" dirty="0"/>
              <a:t>（</a:t>
            </a:r>
            <a:r>
              <a:rPr lang="en" altLang="zh-CN" dirty="0"/>
              <a:t>Network Diameter</a:t>
            </a:r>
            <a:r>
              <a:rPr lang="zh-CN" altLang="en" dirty="0"/>
              <a:t>）</a:t>
            </a:r>
            <a:r>
              <a:rPr lang="zh-CN" altLang="en-US" dirty="0"/>
              <a:t>、度（</a:t>
            </a:r>
            <a:r>
              <a:rPr lang="en" altLang="zh-CN" dirty="0"/>
              <a:t>degree</a:t>
            </a:r>
            <a:r>
              <a:rPr lang="zh-CN" altLang="en" dirty="0"/>
              <a:t>）</a:t>
            </a:r>
            <a:endParaRPr lang="en-US" altLang="zh-CN" dirty="0"/>
          </a:p>
          <a:p>
            <a:pPr lvl="1"/>
            <a:r>
              <a:rPr lang="zh-CN" altLang="en-US" dirty="0"/>
              <a:t>三个参数共同决定网络性能、成本与可扩展性，设计 </a:t>
            </a:r>
            <a:r>
              <a:rPr lang="en-US" altLang="zh-CN" dirty="0"/>
              <a:t>HPC</a:t>
            </a:r>
            <a:r>
              <a:rPr lang="zh-CN" altLang="en-US" dirty="0"/>
              <a:t>、</a:t>
            </a:r>
            <a:r>
              <a:rPr lang="en-US" altLang="zh-CN" dirty="0"/>
              <a:t>DC</a:t>
            </a:r>
            <a:r>
              <a:rPr lang="zh-CN" altLang="en-US" dirty="0"/>
              <a:t> 或 </a:t>
            </a:r>
            <a:r>
              <a:rPr lang="en-US" altLang="zh-CN" dirty="0"/>
              <a:t>AI</a:t>
            </a:r>
            <a:r>
              <a:rPr lang="zh-CN" altLang="en-US" dirty="0"/>
              <a:t> 集群的重要权衡依据。</a:t>
            </a:r>
            <a:br>
              <a:rPr lang="zh-CN" altLang="en-US" dirty="0"/>
            </a:br>
            <a:endParaRPr lang="zh-CN" altLang="en" dirty="0"/>
          </a:p>
          <a:p>
            <a:endParaRPr lang="zh-CN" altLang="en-US" dirty="0"/>
          </a:p>
        </p:txBody>
      </p:sp>
      <p:graphicFrame>
        <p:nvGraphicFramePr>
          <p:cNvPr id="11" name="表格 10">
            <a:extLst>
              <a:ext uri="{FF2B5EF4-FFF2-40B4-BE49-F238E27FC236}">
                <a16:creationId xmlns:a16="http://schemas.microsoft.com/office/drawing/2014/main" id="{FF52F2B6-DC2A-E3A9-D666-55948F5C8C38}"/>
              </a:ext>
            </a:extLst>
          </p:cNvPr>
          <p:cNvGraphicFramePr>
            <a:graphicFrameLocks noGrp="1"/>
          </p:cNvGraphicFramePr>
          <p:nvPr>
            <p:extLst>
              <p:ext uri="{D42A27DB-BD31-4B8C-83A1-F6EECF244321}">
                <p14:modId xmlns:p14="http://schemas.microsoft.com/office/powerpoint/2010/main" val="2073054640"/>
              </p:ext>
            </p:extLst>
          </p:nvPr>
        </p:nvGraphicFramePr>
        <p:xfrm>
          <a:off x="1735931" y="2926874"/>
          <a:ext cx="8724900" cy="2880360"/>
        </p:xfrm>
        <a:graphic>
          <a:graphicData uri="http://schemas.openxmlformats.org/drawingml/2006/table">
            <a:tbl>
              <a:tblPr/>
              <a:tblGrid>
                <a:gridCol w="2908300">
                  <a:extLst>
                    <a:ext uri="{9D8B030D-6E8A-4147-A177-3AD203B41FA5}">
                      <a16:colId xmlns:a16="http://schemas.microsoft.com/office/drawing/2014/main" val="1119238925"/>
                    </a:ext>
                  </a:extLst>
                </a:gridCol>
                <a:gridCol w="2908300">
                  <a:extLst>
                    <a:ext uri="{9D8B030D-6E8A-4147-A177-3AD203B41FA5}">
                      <a16:colId xmlns:a16="http://schemas.microsoft.com/office/drawing/2014/main" val="4218408524"/>
                    </a:ext>
                  </a:extLst>
                </a:gridCol>
                <a:gridCol w="2908300">
                  <a:extLst>
                    <a:ext uri="{9D8B030D-6E8A-4147-A177-3AD203B41FA5}">
                      <a16:colId xmlns:a16="http://schemas.microsoft.com/office/drawing/2014/main" val="2856869424"/>
                    </a:ext>
                  </a:extLst>
                </a:gridCol>
              </a:tblGrid>
              <a:tr h="0">
                <a:tc>
                  <a:txBody>
                    <a:bodyPr/>
                    <a:lstStyle/>
                    <a:p>
                      <a:pPr algn="l" fontAlgn="base"/>
                      <a:r>
                        <a:rPr lang="zh-CN" altLang="en-US" b="0" dirty="0">
                          <a:solidFill>
                            <a:srgbClr val="1D1D20"/>
                          </a:solidFill>
                          <a:effectLst/>
                        </a:rPr>
                        <a:t>度（</a:t>
                      </a:r>
                      <a:r>
                        <a:rPr lang="en" b="0" dirty="0">
                          <a:solidFill>
                            <a:srgbClr val="1D1D20"/>
                          </a:solidFill>
                          <a:effectLst/>
                        </a:rPr>
                        <a:t>Degree）</a:t>
                      </a:r>
                    </a:p>
                  </a:txBody>
                  <a:tcPr marL="114300" marR="114300" marT="114300" marB="114300" anchor="ctr">
                    <a:lnL w="12700" cap="flat" cmpd="sng" algn="ctr">
                      <a:solidFill>
                        <a:srgbClr val="E1E3EA"/>
                      </a:solidFill>
                      <a:prstDash val="solid"/>
                      <a:round/>
                      <a:headEnd type="none" w="med" len="med"/>
                      <a:tailEnd type="none" w="med" len="med"/>
                    </a:lnL>
                    <a:lnR w="9525" cap="flat" cmpd="sng" algn="ctr">
                      <a:solidFill>
                        <a:srgbClr val="E1E3EA"/>
                      </a:solidFill>
                      <a:prstDash val="solid"/>
                      <a:round/>
                      <a:headEnd type="none" w="med" len="med"/>
                      <a:tailEnd type="none" w="med" len="med"/>
                    </a:lnR>
                    <a:lnT w="9525" cap="flat" cmpd="sng" algn="ctr">
                      <a:solidFill>
                        <a:srgbClr val="E1E3EA"/>
                      </a:solidFill>
                      <a:prstDash val="solid"/>
                      <a:round/>
                      <a:headEnd type="none" w="med" len="med"/>
                      <a:tailEnd type="none" w="med" len="med"/>
                    </a:lnT>
                    <a:lnB w="9525" cap="flat" cmpd="sng" algn="ctr">
                      <a:solidFill>
                        <a:srgbClr val="E1E3EA"/>
                      </a:solidFill>
                      <a:prstDash val="solid"/>
                      <a:round/>
                      <a:headEnd type="none" w="med" len="med"/>
                      <a:tailEnd type="none" w="med" len="med"/>
                    </a:lnB>
                    <a:solidFill>
                      <a:srgbClr val="FFFFFF"/>
                    </a:solidFill>
                  </a:tcPr>
                </a:tc>
                <a:tc>
                  <a:txBody>
                    <a:bodyPr/>
                    <a:lstStyle/>
                    <a:p>
                      <a:pPr algn="l" fontAlgn="base"/>
                      <a:r>
                        <a:rPr lang="zh-CN" altLang="en-US" b="0" dirty="0">
                          <a:solidFill>
                            <a:srgbClr val="1D1D20"/>
                          </a:solidFill>
                          <a:effectLst/>
                        </a:rPr>
                        <a:t>节点复杂度、功耗、成本</a:t>
                      </a:r>
                    </a:p>
                  </a:txBody>
                  <a:tcPr marL="114300" marR="114300" marT="114300" marB="114300" anchor="ctr">
                    <a:lnL w="9525" cap="flat" cmpd="sng" algn="ctr">
                      <a:solidFill>
                        <a:srgbClr val="E1E3EA"/>
                      </a:solidFill>
                      <a:prstDash val="solid"/>
                      <a:round/>
                      <a:headEnd type="none" w="med" len="med"/>
                      <a:tailEnd type="none" w="med" len="med"/>
                    </a:lnL>
                    <a:lnR w="9525" cap="flat" cmpd="sng" algn="ctr">
                      <a:solidFill>
                        <a:srgbClr val="E1E3EA"/>
                      </a:solidFill>
                      <a:prstDash val="solid"/>
                      <a:round/>
                      <a:headEnd type="none" w="med" len="med"/>
                      <a:tailEnd type="none" w="med" len="med"/>
                    </a:lnR>
                    <a:lnT w="9525" cap="flat" cmpd="sng" algn="ctr">
                      <a:solidFill>
                        <a:srgbClr val="E1E3EA"/>
                      </a:solidFill>
                      <a:prstDash val="solid"/>
                      <a:round/>
                      <a:headEnd type="none" w="med" len="med"/>
                      <a:tailEnd type="none" w="med" len="med"/>
                    </a:lnT>
                    <a:lnB w="9525" cap="flat" cmpd="sng" algn="ctr">
                      <a:solidFill>
                        <a:srgbClr val="E1E3EA"/>
                      </a:solidFill>
                      <a:prstDash val="solid"/>
                      <a:round/>
                      <a:headEnd type="none" w="med" len="med"/>
                      <a:tailEnd type="none" w="med" len="med"/>
                    </a:lnB>
                    <a:solidFill>
                      <a:srgbClr val="FFFFFF"/>
                    </a:solidFill>
                  </a:tcPr>
                </a:tc>
                <a:tc>
                  <a:txBody>
                    <a:bodyPr/>
                    <a:lstStyle/>
                    <a:p>
                      <a:pPr algn="l" fontAlgn="base"/>
                      <a:r>
                        <a:rPr lang="zh-CN" altLang="en-US" sz="2400" b="0" i="0" kern="1200" dirty="0">
                          <a:solidFill>
                            <a:schemeClr val="tx1"/>
                          </a:solidFill>
                          <a:effectLst/>
                          <a:latin typeface="+mn-lt"/>
                          <a:ea typeface="+mn-ea"/>
                          <a:cs typeface="+mn-cs"/>
                        </a:rPr>
                        <a:t>每个节点的连接数。</a:t>
                      </a:r>
                      <a:endParaRPr lang="zh-CN" altLang="en-US" b="0" dirty="0">
                        <a:solidFill>
                          <a:srgbClr val="1D1D20"/>
                        </a:solidFill>
                        <a:effectLst/>
                      </a:endParaRPr>
                    </a:p>
                  </a:txBody>
                  <a:tcPr marL="114300" marR="114300" marT="114300" marB="114300" anchor="ctr">
                    <a:lnL w="9525" cap="flat" cmpd="sng" algn="ctr">
                      <a:solidFill>
                        <a:srgbClr val="E1E3EA"/>
                      </a:solidFill>
                      <a:prstDash val="solid"/>
                      <a:round/>
                      <a:headEnd type="none" w="med" len="med"/>
                      <a:tailEnd type="none" w="med" len="med"/>
                    </a:lnL>
                    <a:lnR w="12700" cap="flat" cmpd="sng" algn="ctr">
                      <a:solidFill>
                        <a:srgbClr val="E1E3EA"/>
                      </a:solidFill>
                      <a:prstDash val="solid"/>
                      <a:round/>
                      <a:headEnd type="none" w="med" len="med"/>
                      <a:tailEnd type="none" w="med" len="med"/>
                    </a:lnR>
                    <a:lnT w="9525" cap="flat" cmpd="sng" algn="ctr">
                      <a:solidFill>
                        <a:srgbClr val="E1E3EA"/>
                      </a:solidFill>
                      <a:prstDash val="solid"/>
                      <a:round/>
                      <a:headEnd type="none" w="med" len="med"/>
                      <a:tailEnd type="none" w="med" len="med"/>
                    </a:lnT>
                    <a:lnB w="9525" cap="flat" cmpd="sng" algn="ctr">
                      <a:solidFill>
                        <a:srgbClr val="E1E3EA"/>
                      </a:solidFill>
                      <a:prstDash val="solid"/>
                      <a:round/>
                      <a:headEnd type="none" w="med" len="med"/>
                      <a:tailEnd type="none" w="med" len="med"/>
                    </a:lnB>
                    <a:solidFill>
                      <a:srgbClr val="FFFFFF"/>
                    </a:solidFill>
                  </a:tcPr>
                </a:tc>
                <a:extLst>
                  <a:ext uri="{0D108BD9-81ED-4DB2-BD59-A6C34878D82A}">
                    <a16:rowId xmlns:a16="http://schemas.microsoft.com/office/drawing/2014/main" val="3367137424"/>
                  </a:ext>
                </a:extLst>
              </a:tr>
              <a:tr h="0">
                <a:tc>
                  <a:txBody>
                    <a:bodyPr/>
                    <a:lstStyle/>
                    <a:p>
                      <a:pPr algn="l" fontAlgn="base"/>
                      <a:r>
                        <a:rPr lang="zh-CN" altLang="en-US" b="0">
                          <a:solidFill>
                            <a:srgbClr val="1D1D20"/>
                          </a:solidFill>
                          <a:effectLst/>
                        </a:rPr>
                        <a:t>直径（</a:t>
                      </a:r>
                      <a:r>
                        <a:rPr lang="en" b="0">
                          <a:solidFill>
                            <a:srgbClr val="1D1D20"/>
                          </a:solidFill>
                          <a:effectLst/>
                        </a:rPr>
                        <a:t>Diameter）</a:t>
                      </a:r>
                    </a:p>
                  </a:txBody>
                  <a:tcPr marL="114300" marR="114300" marT="114300" marB="114300" anchor="ctr">
                    <a:lnL w="12700" cap="flat" cmpd="sng" algn="ctr">
                      <a:solidFill>
                        <a:srgbClr val="E1E3EA"/>
                      </a:solidFill>
                      <a:prstDash val="solid"/>
                      <a:round/>
                      <a:headEnd type="none" w="med" len="med"/>
                      <a:tailEnd type="none" w="med" len="med"/>
                    </a:lnL>
                    <a:lnR w="9525" cap="flat" cmpd="sng" algn="ctr">
                      <a:solidFill>
                        <a:srgbClr val="E1E3EA"/>
                      </a:solidFill>
                      <a:prstDash val="solid"/>
                      <a:round/>
                      <a:headEnd type="none" w="med" len="med"/>
                      <a:tailEnd type="none" w="med" len="med"/>
                    </a:lnR>
                    <a:lnT w="9525" cap="flat" cmpd="sng" algn="ctr">
                      <a:solidFill>
                        <a:srgbClr val="E1E3EA"/>
                      </a:solidFill>
                      <a:prstDash val="solid"/>
                      <a:round/>
                      <a:headEnd type="none" w="med" len="med"/>
                      <a:tailEnd type="none" w="med" len="med"/>
                    </a:lnT>
                    <a:lnB w="9525" cap="flat" cmpd="sng" algn="ctr">
                      <a:solidFill>
                        <a:srgbClr val="E1E3EA"/>
                      </a:solidFill>
                      <a:prstDash val="solid"/>
                      <a:round/>
                      <a:headEnd type="none" w="med" len="med"/>
                      <a:tailEnd type="none" w="med" len="med"/>
                    </a:lnB>
                    <a:solidFill>
                      <a:srgbClr val="FFFFFF"/>
                    </a:solidFill>
                  </a:tcPr>
                </a:tc>
                <a:tc>
                  <a:txBody>
                    <a:bodyPr/>
                    <a:lstStyle/>
                    <a:p>
                      <a:pPr algn="l" fontAlgn="base"/>
                      <a:r>
                        <a:rPr lang="zh-CN" altLang="en-US" b="0">
                          <a:solidFill>
                            <a:srgbClr val="1D1D20"/>
                          </a:solidFill>
                          <a:effectLst/>
                        </a:rPr>
                        <a:t>通信延迟（跳数）</a:t>
                      </a:r>
                    </a:p>
                  </a:txBody>
                  <a:tcPr marL="114300" marR="114300" marT="114300" marB="114300" anchor="ctr">
                    <a:lnL w="9525" cap="flat" cmpd="sng" algn="ctr">
                      <a:solidFill>
                        <a:srgbClr val="E1E3EA"/>
                      </a:solidFill>
                      <a:prstDash val="solid"/>
                      <a:round/>
                      <a:headEnd type="none" w="med" len="med"/>
                      <a:tailEnd type="none" w="med" len="med"/>
                    </a:lnL>
                    <a:lnR w="9525" cap="flat" cmpd="sng" algn="ctr">
                      <a:solidFill>
                        <a:srgbClr val="E1E3EA"/>
                      </a:solidFill>
                      <a:prstDash val="solid"/>
                      <a:round/>
                      <a:headEnd type="none" w="med" len="med"/>
                      <a:tailEnd type="none" w="med" len="med"/>
                    </a:lnR>
                    <a:lnT w="9525" cap="flat" cmpd="sng" algn="ctr">
                      <a:solidFill>
                        <a:srgbClr val="E1E3EA"/>
                      </a:solidFill>
                      <a:prstDash val="solid"/>
                      <a:round/>
                      <a:headEnd type="none" w="med" len="med"/>
                      <a:tailEnd type="none" w="med" len="med"/>
                    </a:lnT>
                    <a:lnB w="9525" cap="flat" cmpd="sng" algn="ctr">
                      <a:solidFill>
                        <a:srgbClr val="E1E3EA"/>
                      </a:solidFill>
                      <a:prstDash val="solid"/>
                      <a:round/>
                      <a:headEnd type="none" w="med" len="med"/>
                      <a:tailEnd type="none" w="med" len="med"/>
                    </a:lnB>
                    <a:solidFill>
                      <a:srgbClr val="FFFFFF"/>
                    </a:solidFill>
                  </a:tcPr>
                </a:tc>
                <a:tc>
                  <a:txBody>
                    <a:bodyPr/>
                    <a:lstStyle/>
                    <a:p>
                      <a:r>
                        <a:rPr lang="zh-CN" altLang="en-US" sz="2400" b="0" i="0" kern="1200" dirty="0">
                          <a:solidFill>
                            <a:schemeClr val="tx1"/>
                          </a:solidFill>
                          <a:effectLst/>
                          <a:latin typeface="+mn-lt"/>
                          <a:ea typeface="+mn-ea"/>
                          <a:cs typeface="+mn-cs"/>
                        </a:rPr>
                        <a:t>网络最大最短路径长度。</a:t>
                      </a:r>
                    </a:p>
                  </a:txBody>
                  <a:tcPr marL="114300" marR="114300" marT="114300" marB="114300" anchor="ctr">
                    <a:lnL w="9525" cap="flat" cmpd="sng" algn="ctr">
                      <a:solidFill>
                        <a:srgbClr val="E1E3EA"/>
                      </a:solidFill>
                      <a:prstDash val="solid"/>
                      <a:round/>
                      <a:headEnd type="none" w="med" len="med"/>
                      <a:tailEnd type="none" w="med" len="med"/>
                    </a:lnL>
                    <a:lnR w="12700" cap="flat" cmpd="sng" algn="ctr">
                      <a:solidFill>
                        <a:srgbClr val="E1E3EA"/>
                      </a:solidFill>
                      <a:prstDash val="solid"/>
                      <a:round/>
                      <a:headEnd type="none" w="med" len="med"/>
                      <a:tailEnd type="none" w="med" len="med"/>
                    </a:lnR>
                    <a:lnT w="9525" cap="flat" cmpd="sng" algn="ctr">
                      <a:solidFill>
                        <a:srgbClr val="E1E3EA"/>
                      </a:solidFill>
                      <a:prstDash val="solid"/>
                      <a:round/>
                      <a:headEnd type="none" w="med" len="med"/>
                      <a:tailEnd type="none" w="med" len="med"/>
                    </a:lnT>
                    <a:lnB w="9525" cap="flat" cmpd="sng" algn="ctr">
                      <a:solidFill>
                        <a:srgbClr val="E1E3EA"/>
                      </a:solidFill>
                      <a:prstDash val="solid"/>
                      <a:round/>
                      <a:headEnd type="none" w="med" len="med"/>
                      <a:tailEnd type="none" w="med" len="med"/>
                    </a:lnB>
                    <a:solidFill>
                      <a:srgbClr val="FFFFFF"/>
                    </a:solidFill>
                  </a:tcPr>
                </a:tc>
                <a:extLst>
                  <a:ext uri="{0D108BD9-81ED-4DB2-BD59-A6C34878D82A}">
                    <a16:rowId xmlns:a16="http://schemas.microsoft.com/office/drawing/2014/main" val="2963703908"/>
                  </a:ext>
                </a:extLst>
              </a:tr>
              <a:tr h="0">
                <a:tc>
                  <a:txBody>
                    <a:bodyPr/>
                    <a:lstStyle/>
                    <a:p>
                      <a:pPr algn="l" fontAlgn="base"/>
                      <a:r>
                        <a:rPr lang="zh-CN" altLang="en-US" b="0">
                          <a:solidFill>
                            <a:srgbClr val="1D1D20"/>
                          </a:solidFill>
                          <a:effectLst/>
                        </a:rPr>
                        <a:t>二分带宽（</a:t>
                      </a:r>
                      <a:r>
                        <a:rPr lang="en" b="0">
                          <a:solidFill>
                            <a:srgbClr val="1D1D20"/>
                          </a:solidFill>
                          <a:effectLst/>
                        </a:rPr>
                        <a:t>Bisection BW）</a:t>
                      </a:r>
                    </a:p>
                  </a:txBody>
                  <a:tcPr marL="114300" marR="114300" marT="114300" marB="114300" anchor="ctr">
                    <a:lnL w="12700" cap="flat" cmpd="sng" algn="ctr">
                      <a:solidFill>
                        <a:srgbClr val="E1E3EA"/>
                      </a:solidFill>
                      <a:prstDash val="solid"/>
                      <a:round/>
                      <a:headEnd type="none" w="med" len="med"/>
                      <a:tailEnd type="none" w="med" len="med"/>
                    </a:lnL>
                    <a:lnR w="9525" cap="flat" cmpd="sng" algn="ctr">
                      <a:solidFill>
                        <a:srgbClr val="E1E3EA"/>
                      </a:solidFill>
                      <a:prstDash val="solid"/>
                      <a:round/>
                      <a:headEnd type="none" w="med" len="med"/>
                      <a:tailEnd type="none" w="med" len="med"/>
                    </a:lnR>
                    <a:lnT w="9525" cap="flat" cmpd="sng" algn="ctr">
                      <a:solidFill>
                        <a:srgbClr val="E1E3EA"/>
                      </a:solidFill>
                      <a:prstDash val="solid"/>
                      <a:round/>
                      <a:headEnd type="none" w="med" len="med"/>
                      <a:tailEnd type="none" w="med" len="med"/>
                    </a:lnT>
                    <a:lnB>
                      <a:noFill/>
                    </a:lnB>
                    <a:solidFill>
                      <a:srgbClr val="FFFFFF"/>
                    </a:solidFill>
                  </a:tcPr>
                </a:tc>
                <a:tc>
                  <a:txBody>
                    <a:bodyPr/>
                    <a:lstStyle/>
                    <a:p>
                      <a:pPr algn="l" fontAlgn="base"/>
                      <a:r>
                        <a:rPr lang="zh-CN" altLang="en-US" b="0" dirty="0">
                          <a:solidFill>
                            <a:srgbClr val="1D1D20"/>
                          </a:solidFill>
                          <a:effectLst/>
                        </a:rPr>
                        <a:t>通信容量、可扩展性、瓶颈性能</a:t>
                      </a:r>
                    </a:p>
                  </a:txBody>
                  <a:tcPr marL="114300" marR="114300" marT="114300" marB="114300" anchor="ctr">
                    <a:lnL w="9525" cap="flat" cmpd="sng" algn="ctr">
                      <a:solidFill>
                        <a:srgbClr val="E1E3EA"/>
                      </a:solidFill>
                      <a:prstDash val="solid"/>
                      <a:round/>
                      <a:headEnd type="none" w="med" len="med"/>
                      <a:tailEnd type="none" w="med" len="med"/>
                    </a:lnL>
                    <a:lnR w="9525" cap="flat" cmpd="sng" algn="ctr">
                      <a:solidFill>
                        <a:srgbClr val="E1E3EA"/>
                      </a:solidFill>
                      <a:prstDash val="solid"/>
                      <a:round/>
                      <a:headEnd type="none" w="med" len="med"/>
                      <a:tailEnd type="none" w="med" len="med"/>
                    </a:lnR>
                    <a:lnT w="9525" cap="flat" cmpd="sng" algn="ctr">
                      <a:solidFill>
                        <a:srgbClr val="E1E3EA"/>
                      </a:solidFill>
                      <a:prstDash val="solid"/>
                      <a:round/>
                      <a:headEnd type="none" w="med" len="med"/>
                      <a:tailEnd type="none" w="med" len="med"/>
                    </a:lnT>
                    <a:lnB>
                      <a:noFill/>
                    </a:lnB>
                    <a:solidFill>
                      <a:srgbClr val="FFFFFF"/>
                    </a:solidFill>
                  </a:tcPr>
                </a:tc>
                <a:tc>
                  <a:txBody>
                    <a:bodyPr/>
                    <a:lstStyle/>
                    <a:p>
                      <a:pPr algn="l" fontAlgn="base"/>
                      <a:r>
                        <a:rPr lang="zh-CN" altLang="en-US" sz="2400" b="0" i="0" kern="1200" dirty="0">
                          <a:solidFill>
                            <a:schemeClr val="tx1"/>
                          </a:solidFill>
                          <a:effectLst/>
                          <a:latin typeface="+mn-lt"/>
                          <a:ea typeface="+mn-ea"/>
                          <a:cs typeface="+mn-cs"/>
                        </a:rPr>
                        <a:t>网络被分成两半时的最小割带宽。</a:t>
                      </a:r>
                      <a:endParaRPr lang="zh-CN" altLang="en-US" b="0" dirty="0">
                        <a:solidFill>
                          <a:srgbClr val="1D1D20"/>
                        </a:solidFill>
                        <a:effectLst/>
                      </a:endParaRPr>
                    </a:p>
                  </a:txBody>
                  <a:tcPr marL="114300" marR="114300" marT="114300" marB="114300" anchor="ctr">
                    <a:lnL w="9525" cap="flat" cmpd="sng" algn="ctr">
                      <a:solidFill>
                        <a:srgbClr val="E1E3EA"/>
                      </a:solidFill>
                      <a:prstDash val="solid"/>
                      <a:round/>
                      <a:headEnd type="none" w="med" len="med"/>
                      <a:tailEnd type="none" w="med" len="med"/>
                    </a:lnL>
                    <a:lnR w="12700" cap="flat" cmpd="sng" algn="ctr">
                      <a:solidFill>
                        <a:srgbClr val="E1E3EA"/>
                      </a:solidFill>
                      <a:prstDash val="solid"/>
                      <a:round/>
                      <a:headEnd type="none" w="med" len="med"/>
                      <a:tailEnd type="none" w="med" len="med"/>
                    </a:lnR>
                    <a:lnT w="9525" cap="flat" cmpd="sng" algn="ctr">
                      <a:solidFill>
                        <a:srgbClr val="E1E3EA"/>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97730682"/>
                  </a:ext>
                </a:extLst>
              </a:tr>
            </a:tbl>
          </a:graphicData>
        </a:graphic>
      </p:graphicFrame>
    </p:spTree>
    <p:extLst>
      <p:ext uri="{BB962C8B-B14F-4D97-AF65-F5344CB8AC3E}">
        <p14:creationId xmlns:p14="http://schemas.microsoft.com/office/powerpoint/2010/main" val="3812399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DD8F612-11D9-C2B4-DDC5-DA77307C5C1E}"/>
              </a:ext>
            </a:extLst>
          </p:cNvPr>
          <p:cNvSpPr>
            <a:spLocks noGrp="1"/>
          </p:cNvSpPr>
          <p:nvPr>
            <p:ph type="title"/>
          </p:nvPr>
        </p:nvSpPr>
        <p:spPr>
          <a:xfrm>
            <a:off x="623635" y="522789"/>
            <a:ext cx="10963473" cy="589190"/>
          </a:xfrm>
        </p:spPr>
        <p:txBody>
          <a:bodyPr/>
          <a:lstStyle/>
          <a:p>
            <a:r>
              <a:rPr lang="zh-CN" altLang="en-US" dirty="0"/>
              <a:t>网络体系结构设计 </a:t>
            </a:r>
            <a:r>
              <a:rPr lang="en-US" altLang="zh-CN" dirty="0"/>
              <a:t>1</a:t>
            </a:r>
            <a:r>
              <a:rPr lang="zh-CN" altLang="en-US" dirty="0"/>
              <a:t>：拓扑</a:t>
            </a:r>
          </a:p>
        </p:txBody>
      </p:sp>
      <p:sp>
        <p:nvSpPr>
          <p:cNvPr id="3" name="内容占位符 2">
            <a:extLst>
              <a:ext uri="{FF2B5EF4-FFF2-40B4-BE49-F238E27FC236}">
                <a16:creationId xmlns:a16="http://schemas.microsoft.com/office/drawing/2014/main" id="{1E8D76ED-1B4B-1EFB-DC2E-324F239D54DE}"/>
              </a:ext>
            </a:extLst>
          </p:cNvPr>
          <p:cNvSpPr>
            <a:spLocks noGrp="1"/>
          </p:cNvSpPr>
          <p:nvPr>
            <p:ph sz="half" idx="1"/>
          </p:nvPr>
        </p:nvSpPr>
        <p:spPr>
          <a:xfrm>
            <a:off x="623635" y="1246909"/>
            <a:ext cx="10963473" cy="5108171"/>
          </a:xfrm>
        </p:spPr>
        <p:txBody>
          <a:bodyPr/>
          <a:lstStyle/>
          <a:p>
            <a:r>
              <a:rPr lang="zh-CN" altLang="en-US" dirty="0"/>
              <a:t>直接网络 </a:t>
            </a:r>
            <a:r>
              <a:rPr lang="en" altLang="zh-CN" dirty="0"/>
              <a:t>Direct Network</a:t>
            </a:r>
            <a:r>
              <a:rPr lang="zh-CN" altLang="en-US" dirty="0"/>
              <a:t>：消息由计算节点的</a:t>
            </a:r>
            <a:r>
              <a:rPr lang="en" altLang="zh-CN" dirty="0"/>
              <a:t>Router</a:t>
            </a:r>
            <a:r>
              <a:rPr lang="zh-CN" altLang="en-US" dirty="0"/>
              <a:t>转发</a:t>
            </a:r>
          </a:p>
          <a:p>
            <a:endParaRPr lang="en" altLang="zh-CN" dirty="0"/>
          </a:p>
        </p:txBody>
      </p:sp>
      <p:pic>
        <p:nvPicPr>
          <p:cNvPr id="10" name="图片 9">
            <a:extLst>
              <a:ext uri="{FF2B5EF4-FFF2-40B4-BE49-F238E27FC236}">
                <a16:creationId xmlns:a16="http://schemas.microsoft.com/office/drawing/2014/main" id="{664A92A4-A1EA-90C1-B5C7-206D6838C654}"/>
              </a:ext>
            </a:extLst>
          </p:cNvPr>
          <p:cNvPicPr>
            <a:picLocks noChangeAspect="1"/>
          </p:cNvPicPr>
          <p:nvPr/>
        </p:nvPicPr>
        <p:blipFill>
          <a:blip r:embed="rId2"/>
          <a:stretch>
            <a:fillRect/>
          </a:stretch>
        </p:blipFill>
        <p:spPr>
          <a:xfrm>
            <a:off x="2091601" y="3126511"/>
            <a:ext cx="7772400" cy="2293099"/>
          </a:xfrm>
          <a:prstGeom prst="rect">
            <a:avLst/>
          </a:prstGeom>
        </p:spPr>
      </p:pic>
    </p:spTree>
    <p:extLst>
      <p:ext uri="{BB962C8B-B14F-4D97-AF65-F5344CB8AC3E}">
        <p14:creationId xmlns:p14="http://schemas.microsoft.com/office/powerpoint/2010/main" val="1168160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2.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36214</TotalTime>
  <Words>3783</Words>
  <Application>Microsoft Macintosh PowerPoint</Application>
  <PresentationFormat>自定义</PresentationFormat>
  <Paragraphs>411</Paragraphs>
  <Slides>53</Slides>
  <Notes>0</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53</vt:i4>
      </vt:variant>
    </vt:vector>
  </HeadingPairs>
  <TitlesOfParts>
    <vt:vector size="66" baseType="lpstr">
      <vt:lpstr>Microsoft YaHei</vt:lpstr>
      <vt:lpstr>Microsoft YaHei</vt:lpstr>
      <vt:lpstr>Arial</vt:lpstr>
      <vt:lpstr>Calibri</vt:lpstr>
      <vt:lpstr>Futura-Medium</vt:lpstr>
      <vt:lpstr>Gill Sans MT</vt:lpstr>
      <vt:lpstr>Helvetica</vt:lpstr>
      <vt:lpstr>Lexend</vt:lpstr>
      <vt:lpstr>Wingdings</vt:lpstr>
      <vt:lpstr>1_内容Copytext </vt:lpstr>
      <vt:lpstr>code01</vt:lpstr>
      <vt:lpstr>1_code01</vt:lpstr>
      <vt:lpstr>结束页</vt:lpstr>
      <vt:lpstr>AI 集群网络特点</vt:lpstr>
      <vt:lpstr>AI 集群网络原则</vt:lpstr>
      <vt:lpstr>AI 集群网络设计关注的问题？</vt:lpstr>
      <vt:lpstr>AI 集群网络设计考量</vt:lpstr>
      <vt:lpstr>集群系统通信延迟和扩展性分析</vt:lpstr>
      <vt:lpstr>网络拓扑的静态度量</vt:lpstr>
      <vt:lpstr>PowerPoint 演示文稿</vt:lpstr>
      <vt:lpstr>网络体系结构设计 1：拓扑</vt:lpstr>
      <vt:lpstr>网络体系结构设计 1：拓扑</vt:lpstr>
      <vt:lpstr>网络体系结构设计 1：拓扑</vt:lpstr>
      <vt:lpstr>网络体系结构设计 2：路由算法</vt:lpstr>
      <vt:lpstr>网络体系结构设计 2：路由算法</vt:lpstr>
      <vt:lpstr>网络体系结构设计（3）-交换策略</vt:lpstr>
      <vt:lpstr>网络体系结构设计（3）-交换策略</vt:lpstr>
      <vt:lpstr>网络体系结构设计（4）-流量控制</vt:lpstr>
      <vt:lpstr>网络体系结构设计（4）-流量控制</vt:lpstr>
      <vt:lpstr>PowerPoint 演示文稿</vt:lpstr>
      <vt:lpstr>网络微体系结构（1）-NIC功能</vt:lpstr>
      <vt:lpstr>网络微体系结构（2）- NIC性能</vt:lpstr>
      <vt:lpstr>网络微体系结构（3）-Switch结构</vt:lpstr>
      <vt:lpstr>网络微体系结构（4）-Switch数据通路</vt:lpstr>
      <vt:lpstr>PowerPoint 演示文稿</vt:lpstr>
      <vt:lpstr>典型网络拓扑结构</vt:lpstr>
      <vt:lpstr>Blue Gene Q 网络结构</vt:lpstr>
      <vt:lpstr>K-Computer Tofu Interconnection</vt:lpstr>
      <vt:lpstr>6D Torus 路由算法没汁</vt:lpstr>
      <vt:lpstr>DragonFly [Cray Inc. ]</vt:lpstr>
      <vt:lpstr>全局通信-胖树/DRAGONFLY PLUS（NV）</vt:lpstr>
      <vt:lpstr>全局通信-胖树/DRAGONFLY PLUS（NV）</vt:lpstr>
      <vt:lpstr>全局通信-胖树/DRAGONFLY PLUS（NV）</vt:lpstr>
      <vt:lpstr>PowerPoint 演示文稿</vt:lpstr>
      <vt:lpstr>PowerPoint 演示文稿</vt:lpstr>
      <vt:lpstr>算力平台网络的需求和挑战</vt:lpstr>
      <vt:lpstr>新一代算力平台网络：以网强算，极简无损高吞吐网络释放智能高算力</vt:lpstr>
      <vt:lpstr>新一代算力平台网络：以网强算，极简无损高吞吐网络释放智能高算力</vt:lpstr>
      <vt:lpstr>新一代算力平台网络：以网强算，极简无损高吞吐网络释放智能高算力</vt:lpstr>
      <vt:lpstr>大带宽：单卡AlIReduce带宽20GB/S，单端口200G是最低带宽</vt:lpstr>
      <vt:lpstr>无收敛：二层CLOS无阻塞算力平台网络，构建集群内互通高速</vt:lpstr>
      <vt:lpstr>易扩展：RoCE组网高扩展性，支持万卡算力集群2KM园区拉远</vt:lpstr>
      <vt:lpstr>易扩展：RoCE组网高扩展性，支持万卡算力集群2KM园区拉远 </vt:lpstr>
      <vt:lpstr>零丟包：需要底层网络具备无损传输能力，减少上层协议性能损失</vt:lpstr>
      <vt:lpstr>高吞吐：网络中主要的流量是AlIReduce和点到点，通信量10GB级/迭代</vt:lpstr>
      <vt:lpstr>高吞吐：网络中主要的流量是AlIReduce和点到点，通信量10GB级/迭代</vt:lpstr>
      <vt:lpstr>智运维：网络即插即用，端网协同稳定可靠，部署效率提升10倍</vt:lpstr>
      <vt:lpstr>Alil练集群挑战一训练性能：模型规模增长集群规模、效率、架构等带来巨大挑战</vt:lpstr>
      <vt:lpstr>Alil练集群挑战一训练性能：模型规模增长集群规模、效率、架构等带来巨大挑战</vt:lpstr>
      <vt:lpstr>Alil练集群挑战一训练性能：模型规模增长集群规模、效率、架构等带来巨大挑战</vt:lpstr>
      <vt:lpstr>Al训l练集群挑战— 超大规模组网：网络成本、功耗、通信效率带来巨大挑战</vt:lpstr>
      <vt:lpstr>Al训l练集群挑战— 超大规模组网：网络成本、功耗、通信效率带来巨大挑战</vt:lpstr>
      <vt:lpstr>Al训练集群挑战一可靠性：全机并行，作业周期长，中断频繁，恢复时间长，可用度低</vt:lpstr>
      <vt:lpstr>Al训练集群挑战一可靠性：全机并行，作业周期长，中断频繁，恢复时间长，可用度低</vt:lpstr>
      <vt:lpstr>Al训练集群挑战一可靠性：全机并行，作业周期长，中断频繁，恢复时间长，可用度低</vt:lpstr>
      <vt:lpstr>Al训练集群挑战一可靠性：全机并行，作业周期长，中断频繁，恢复时间长，可用度低</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13144</cp:revision>
  <cp:lastPrinted>2023-09-08T09:14:01Z</cp:lastPrinted>
  <dcterms:created xsi:type="dcterms:W3CDTF">2020-08-28T08:44:19Z</dcterms:created>
  <dcterms:modified xsi:type="dcterms:W3CDTF">2025-08-24T17:06:15Z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